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64" r:id="rId4"/>
    <p:sldId id="277" r:id="rId5"/>
    <p:sldId id="269" r:id="rId6"/>
    <p:sldId id="280" r:id="rId7"/>
    <p:sldId id="278" r:id="rId8"/>
    <p:sldId id="27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446" userDrawn="1">
          <p15:clr>
            <a:srgbClr val="A4A3A4"/>
          </p15:clr>
        </p15:guide>
        <p15:guide id="2" orient="horz" pos="777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2457" userDrawn="1">
          <p15:clr>
            <a:srgbClr val="A4A3A4"/>
          </p15:clr>
        </p15:guide>
        <p15:guide id="5" orient="horz" pos="13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C00000"/>
    <a:srgbClr val="D6DCE5"/>
    <a:srgbClr val="EBF0F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4" autoAdjust="0"/>
    <p:restoredTop sz="94803" autoAdjust="0"/>
  </p:normalViewPr>
  <p:slideViewPr>
    <p:cSldViewPr snapToGrid="0">
      <p:cViewPr varScale="1">
        <p:scale>
          <a:sx n="107" d="100"/>
          <a:sy n="107" d="100"/>
        </p:scale>
        <p:origin x="1038" y="96"/>
      </p:cViewPr>
      <p:guideLst>
        <p:guide pos="7446"/>
        <p:guide orient="horz" pos="777"/>
        <p:guide pos="325"/>
        <p:guide pos="2457"/>
        <p:guide orient="horz" pos="13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905A3-1886-473E-8CE0-E17A5B0F471B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0672B-C823-4F96-8428-FDA8ED4AF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16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3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0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10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8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76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55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65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4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2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8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BF14F-D1BC-4DBA-8CAF-7536BA2C93BE}" type="datetimeFigureOut">
              <a:rPr lang="ru-RU" smtClean="0"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134E8-E809-4CFF-A776-BE6646207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51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eg"/><Relationship Id="rId7" Type="http://schemas.openxmlformats.org/officeDocument/2006/relationships/image" Target="../media/image3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10.png"/><Relationship Id="rId7" Type="http://schemas.openxmlformats.org/officeDocument/2006/relationships/image" Target="../media/image2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7D00F76-DBC6-D241-AE44-C5885699115D}"/>
              </a:ext>
            </a:extLst>
          </p:cNvPr>
          <p:cNvSpPr/>
          <p:nvPr/>
        </p:nvSpPr>
        <p:spPr>
          <a:xfrm>
            <a:off x="0" y="3093797"/>
            <a:ext cx="10429407" cy="291892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EB2BFE-9CAB-1D46-8475-98E2E13A7F77}"/>
              </a:ext>
            </a:extLst>
          </p:cNvPr>
          <p:cNvSpPr txBox="1"/>
          <p:nvPr/>
        </p:nvSpPr>
        <p:spPr>
          <a:xfrm>
            <a:off x="443933" y="3515982"/>
            <a:ext cx="5507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Проект социального воздействия, </a:t>
            </a:r>
            <a:br>
              <a:rPr lang="ru-RU" sz="2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направленного на повышение образовательных результатов учащихся Республики Саха (Якутия)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A33ACA2-5FD4-FE43-BBFC-72CE2CFDE6A6}"/>
              </a:ext>
            </a:extLst>
          </p:cNvPr>
          <p:cNvSpPr txBox="1"/>
          <p:nvPr/>
        </p:nvSpPr>
        <p:spPr>
          <a:xfrm>
            <a:off x="457049" y="6131755"/>
            <a:ext cx="4847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Покровск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2019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C15F4D0-C0B6-5D40-A7DC-DA7A52DB2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9" y="332971"/>
            <a:ext cx="500448" cy="50044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7F68E23-DD67-7949-B55D-141F35295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49" y="366810"/>
            <a:ext cx="599066" cy="46660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963D3E9-49C7-984E-AABC-ED2CFFCDE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27"/>
          <a:stretch/>
        </p:blipFill>
        <p:spPr>
          <a:xfrm>
            <a:off x="1950016" y="332971"/>
            <a:ext cx="643801" cy="512311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утренний, ноутбук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D42059-3D67-9844-BE31-C13E2D4BFA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r="2558" b="1478"/>
          <a:stretch/>
        </p:blipFill>
        <p:spPr>
          <a:xfrm>
            <a:off x="5780670" y="1724632"/>
            <a:ext cx="5813060" cy="382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9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ятиугольник 39">
            <a:extLst>
              <a:ext uri="{FF2B5EF4-FFF2-40B4-BE49-F238E27FC236}">
                <a16:creationId xmlns:a16="http://schemas.microsoft.com/office/drawing/2014/main" xmlns="" id="{1FD229B4-F0C4-CA45-9C5A-1BAC124C3E6D}"/>
              </a:ext>
            </a:extLst>
          </p:cNvPr>
          <p:cNvSpPr/>
          <p:nvPr/>
        </p:nvSpPr>
        <p:spPr>
          <a:xfrm flipH="1">
            <a:off x="6221186" y="1208316"/>
            <a:ext cx="5970814" cy="1230152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>
            <a:extLst>
              <a:ext uri="{FF2B5EF4-FFF2-40B4-BE49-F238E27FC236}">
                <a16:creationId xmlns:a16="http://schemas.microsoft.com/office/drawing/2014/main" xmlns="" id="{D0B4F235-BF06-DE49-A90B-2FE0BAD10558}"/>
              </a:ext>
            </a:extLst>
          </p:cNvPr>
          <p:cNvSpPr/>
          <p:nvPr/>
        </p:nvSpPr>
        <p:spPr>
          <a:xfrm>
            <a:off x="0" y="1208316"/>
            <a:ext cx="6221186" cy="1230152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DE1DAEE3-B242-834C-B27B-6EE14AC01CCE}"/>
              </a:ext>
            </a:extLst>
          </p:cNvPr>
          <p:cNvSpPr/>
          <p:nvPr/>
        </p:nvSpPr>
        <p:spPr>
          <a:xfrm>
            <a:off x="507739" y="2798048"/>
            <a:ext cx="3472120" cy="3476885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195" y="448346"/>
            <a:ext cx="9761176" cy="47847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ПРОЕКТ СОЦИАЛЬНОГО ВОЗДЕЙСТВИЯ  </a:t>
            </a:r>
            <a:br>
              <a:rPr lang="ru-RU" sz="20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6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– механизм достижения целей национального проекта в сфере образования</a:t>
            </a:r>
            <a:endParaRPr lang="ru-RU" sz="2000" dirty="0">
              <a:solidFill>
                <a:srgbClr val="C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2B82F34E-ACD7-4944-A511-36D2353E5730}"/>
              </a:ext>
            </a:extLst>
          </p:cNvPr>
          <p:cNvSpPr/>
          <p:nvPr/>
        </p:nvSpPr>
        <p:spPr>
          <a:xfrm>
            <a:off x="4439654" y="2798047"/>
            <a:ext cx="3472120" cy="3476886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D619380C-4078-6E4E-A9A5-CF5E60BB1ACB}"/>
              </a:ext>
            </a:extLst>
          </p:cNvPr>
          <p:cNvSpPr/>
          <p:nvPr/>
        </p:nvSpPr>
        <p:spPr>
          <a:xfrm>
            <a:off x="8358179" y="2798047"/>
            <a:ext cx="3472120" cy="3476886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Прямоугольник 15">
            <a:extLst>
              <a:ext uri="{FF2B5EF4-FFF2-40B4-BE49-F238E27FC236}">
                <a16:creationId xmlns:a16="http://schemas.microsoft.com/office/drawing/2014/main" xmlns="" id="{53EA2BAD-C6F8-E74C-9B3C-A3F2E3CCFCBB}"/>
              </a:ext>
            </a:extLst>
          </p:cNvPr>
          <p:cNvSpPr/>
          <p:nvPr/>
        </p:nvSpPr>
        <p:spPr>
          <a:xfrm rot="2700000">
            <a:off x="341840" y="522595"/>
            <a:ext cx="66312" cy="6631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914400 h 1005840"/>
              <a:gd name="connsiteX1" fmla="*/ 0 w 914400"/>
              <a:gd name="connsiteY1" fmla="*/ 0 h 1005840"/>
              <a:gd name="connsiteX2" fmla="*/ 914400 w 914400"/>
              <a:gd name="connsiteY2" fmla="*/ 0 h 1005840"/>
              <a:gd name="connsiteX3" fmla="*/ 914400 w 914400"/>
              <a:gd name="connsiteY3" fmla="*/ 914400 h 1005840"/>
              <a:gd name="connsiteX4" fmla="*/ 91440 w 914400"/>
              <a:gd name="connsiteY4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  <a:gd name="connsiteX3" fmla="*/ 914400 w 914400"/>
              <a:gd name="connsiteY3" fmla="*/ 91440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</a:path>
            </a:pathLst>
          </a:custGeom>
          <a:noFill/>
          <a:ln w="12700" cap="rnd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8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296288C0-B437-EA41-8FF4-A3F0B4362C42}"/>
              </a:ext>
            </a:extLst>
          </p:cNvPr>
          <p:cNvCxnSpPr/>
          <p:nvPr/>
        </p:nvCxnSpPr>
        <p:spPr>
          <a:xfrm>
            <a:off x="492749" y="6460761"/>
            <a:ext cx="1099230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с двумя учесеченными противолежащими углами 62">
            <a:extLst>
              <a:ext uri="{FF2B5EF4-FFF2-40B4-BE49-F238E27FC236}">
                <a16:creationId xmlns:a16="http://schemas.microsoft.com/office/drawing/2014/main" xmlns="" id="{01C73D3F-4C61-F14B-A2EA-490934F6813C}"/>
              </a:ext>
            </a:extLst>
          </p:cNvPr>
          <p:cNvSpPr/>
          <p:nvPr/>
        </p:nvSpPr>
        <p:spPr>
          <a:xfrm rot="5400000">
            <a:off x="11496841" y="6339171"/>
            <a:ext cx="213922" cy="457101"/>
          </a:xfrm>
          <a:prstGeom prst="snip2DiagRect">
            <a:avLst>
              <a:gd name="adj1" fmla="val 0"/>
              <a:gd name="adj2" fmla="val 3340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3CC99B8-7342-DB41-94C6-D4797D5CD657}"/>
              </a:ext>
            </a:extLst>
          </p:cNvPr>
          <p:cNvSpPr txBox="1"/>
          <p:nvPr/>
        </p:nvSpPr>
        <p:spPr>
          <a:xfrm>
            <a:off x="11477315" y="64387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1</a:t>
            </a:r>
          </a:p>
        </p:txBody>
      </p:sp>
      <p:pic>
        <p:nvPicPr>
          <p:cNvPr id="16" name="Рисунок 15" descr="Изображение выглядит как внутренний, человек, стол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72491FE-19DC-A840-B862-C3C7DB8FAF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/>
          <a:stretch/>
        </p:blipFill>
        <p:spPr>
          <a:xfrm>
            <a:off x="4445224" y="2798048"/>
            <a:ext cx="3474000" cy="2138400"/>
          </a:xfrm>
          <a:prstGeom prst="roundRect">
            <a:avLst>
              <a:gd name="adj" fmla="val 7763"/>
            </a:avLst>
          </a:prstGeom>
        </p:spPr>
      </p:pic>
      <p:pic>
        <p:nvPicPr>
          <p:cNvPr id="18" name="Рисунок 17" descr="Изображение выглядит как человек, группа, внутрен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2392A3D-2077-8C4D-A674-187212F4F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6"/>
          <a:stretch/>
        </p:blipFill>
        <p:spPr>
          <a:xfrm>
            <a:off x="517454" y="2798048"/>
            <a:ext cx="3472455" cy="2149315"/>
          </a:xfrm>
          <a:prstGeom prst="roundRect">
            <a:avLst>
              <a:gd name="adj" fmla="val 7288"/>
            </a:avLst>
          </a:prstGeom>
        </p:spPr>
      </p:pic>
      <p:pic>
        <p:nvPicPr>
          <p:cNvPr id="20" name="Рисунок 19" descr="Изображение выглядит как человек, внутренний, стена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6A56DCA-EB7D-4D4C-BAE4-70956FDFD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35471" b="39385"/>
          <a:stretch/>
        </p:blipFill>
        <p:spPr>
          <a:xfrm>
            <a:off x="8363039" y="2798047"/>
            <a:ext cx="3476980" cy="2023943"/>
          </a:xfrm>
          <a:prstGeom prst="roundRect">
            <a:avLst>
              <a:gd name="adj" fmla="val 6548"/>
            </a:avLst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8AD3569-8638-3748-B13D-36667DC73F51}"/>
              </a:ext>
            </a:extLst>
          </p:cNvPr>
          <p:cNvSpPr txBox="1"/>
          <p:nvPr/>
        </p:nvSpPr>
        <p:spPr>
          <a:xfrm>
            <a:off x="6844554" y="6459048"/>
            <a:ext cx="4288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ru-RU" sz="1000" b="0" i="0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фото:  </a:t>
            </a:r>
            <a:r>
              <a:rPr lang="en" sz="1000" dirty="0">
                <a:solidFill>
                  <a:srgbClr val="FFFFFF">
                    <a:lumMod val="8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http://sakhaasia.ru</a:t>
            </a:r>
            <a:r>
              <a:rPr lang="ru-RU" sz="1000" dirty="0">
                <a:solidFill>
                  <a:srgbClr val="FFFFFF">
                    <a:lumMod val="8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/ </a:t>
            </a:r>
            <a:r>
              <a:rPr lang="en" sz="1000" dirty="0">
                <a:solidFill>
                  <a:srgbClr val="FFFFFF">
                    <a:lumMod val="8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https://www.interfax.ru</a:t>
            </a:r>
            <a:r>
              <a:rPr lang="ru-RU" sz="1000" dirty="0">
                <a:solidFill>
                  <a:srgbClr val="FFFFFF">
                    <a:lumMod val="8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/ </a:t>
            </a:r>
            <a:r>
              <a:rPr lang="en" sz="1000" dirty="0">
                <a:solidFill>
                  <a:srgbClr val="FFFFFF">
                    <a:lumMod val="8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https://</a:t>
            </a:r>
            <a:r>
              <a:rPr lang="en" sz="1000" dirty="0" err="1">
                <a:solidFill>
                  <a:srgbClr val="FFFFFF">
                    <a:lumMod val="8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sakhalife.ru</a:t>
            </a:r>
            <a:endParaRPr kumimoji="0" lang="ru-RU" sz="1000" b="0" i="0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C433685-EA21-7244-9F7B-92242928C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298" y="324302"/>
            <a:ext cx="334240" cy="33424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6D83AD5-A70C-FC4E-9EBB-AB1873236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7131" y="358141"/>
            <a:ext cx="385676" cy="30040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991CBA65-CAAF-C541-8453-A28196F9C7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727"/>
          <a:stretch/>
        </p:blipFill>
        <p:spPr>
          <a:xfrm>
            <a:off x="11491938" y="335954"/>
            <a:ext cx="483608" cy="384836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C970CBE5-77C7-034E-B36E-7B8AA6AFA070}"/>
              </a:ext>
            </a:extLst>
          </p:cNvPr>
          <p:cNvSpPr/>
          <p:nvPr/>
        </p:nvSpPr>
        <p:spPr>
          <a:xfrm>
            <a:off x="10447457" y="237500"/>
            <a:ext cx="1551609" cy="54284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8EDB9E9-B1BA-ED4F-80AB-7D65E1CF9382}"/>
              </a:ext>
            </a:extLst>
          </p:cNvPr>
          <p:cNvSpPr/>
          <p:nvPr/>
        </p:nvSpPr>
        <p:spPr>
          <a:xfrm>
            <a:off x="435536" y="1285111"/>
            <a:ext cx="480593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«…вхождение Российской Федерации в число 10 ведущих стран мира по качеству общего образования»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УКАЗ  ПРЕЗИДЕНТА РОССИЙСКОЙ ФЕДЕРАЦИИ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О НАЦИОНАЛЬНЫХ ЦЕЛЯХ И СТРАТЕГИЧЕСКИХ ЗАДАЧАХ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РАЗВИТИЯ РОССИЙСКОЙ ФЕДЕРАЦИИ НА ПЕРИОД ДО 2024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BF79C7D-9357-5542-B640-2AA32E3A971D}"/>
              </a:ext>
            </a:extLst>
          </p:cNvPr>
          <p:cNvSpPr/>
          <p:nvPr/>
        </p:nvSpPr>
        <p:spPr>
          <a:xfrm>
            <a:off x="6881666" y="1285111"/>
            <a:ext cx="47927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«..вхождение Республики Саха (Якутия) в число 15 лучших субъектов Российской Федерации по качеству образования»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УКАЗ ГЛАВЫ РЕСПУБЛИКИ САХА (ЯКУТИЯ) «О СТРАТЕГИЧЕСКИХ НАПРАВЛЕНИЯХ РАЗВИТИЯ ОБРАЗОВАНИЯ В РЕСПУБЛИКЕ САХА (ЯКУТИЯ)»</a:t>
            </a:r>
          </a:p>
        </p:txBody>
      </p:sp>
      <p:sp>
        <p:nvSpPr>
          <p:cNvPr id="58" name="Прямоугольник с двумя скругленными соседними углами 57">
            <a:extLst>
              <a:ext uri="{FF2B5EF4-FFF2-40B4-BE49-F238E27FC236}">
                <a16:creationId xmlns:a16="http://schemas.microsoft.com/office/drawing/2014/main" xmlns="" id="{968B1BB9-B80A-3F49-BC47-B341F87E562B}"/>
              </a:ext>
            </a:extLst>
          </p:cNvPr>
          <p:cNvSpPr/>
          <p:nvPr/>
        </p:nvSpPr>
        <p:spPr>
          <a:xfrm rot="10800000">
            <a:off x="517455" y="4530833"/>
            <a:ext cx="3472122" cy="1668183"/>
          </a:xfrm>
          <a:prstGeom prst="round2SameRect">
            <a:avLst>
              <a:gd name="adj1" fmla="val 2927"/>
              <a:gd name="adj2" fmla="val 0"/>
            </a:avLst>
          </a:prstGeom>
          <a:solidFill>
            <a:srgbClr val="FFFFF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65059" y="4962003"/>
            <a:ext cx="3157434" cy="125031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b="0" dirty="0">
                <a:latin typeface="Roboto Light" panose="02000000000000000000" pitchFamily="2" charset="0"/>
                <a:ea typeface="Roboto Light" panose="02000000000000000000" pitchFamily="2" charset="0"/>
              </a:rPr>
              <a:t>Рост качества  школьного образования как основы  для развития и реализации способностей каждого ребенка,  повышения конкурентоспособности человеческого капитала Республики Саха (Якутия)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9CAA1D-91B8-3C4F-AB4B-5CE914F22CE6}"/>
              </a:ext>
            </a:extLst>
          </p:cNvPr>
          <p:cNvSpPr txBox="1"/>
          <p:nvPr/>
        </p:nvSpPr>
        <p:spPr>
          <a:xfrm>
            <a:off x="665058" y="458355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ЦЕЛЬ 1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8DB311FA-DDD5-A646-A4E0-D33C3CB50358}"/>
              </a:ext>
            </a:extLst>
          </p:cNvPr>
          <p:cNvCxnSpPr>
            <a:cxnSpLocks/>
          </p:cNvCxnSpPr>
          <p:nvPr/>
        </p:nvCxnSpPr>
        <p:spPr>
          <a:xfrm>
            <a:off x="507739" y="4530842"/>
            <a:ext cx="34818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35483C71-660D-EC43-8580-C5087A3FE687}"/>
              </a:ext>
            </a:extLst>
          </p:cNvPr>
          <p:cNvSpPr/>
          <p:nvPr/>
        </p:nvSpPr>
        <p:spPr>
          <a:xfrm>
            <a:off x="767263" y="4471793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Прямоугольник с двумя скругленными соседними углами 60">
            <a:extLst>
              <a:ext uri="{FF2B5EF4-FFF2-40B4-BE49-F238E27FC236}">
                <a16:creationId xmlns:a16="http://schemas.microsoft.com/office/drawing/2014/main" xmlns="" id="{BB9B8B47-3B5C-9444-8597-E8D24BBA5B5F}"/>
              </a:ext>
            </a:extLst>
          </p:cNvPr>
          <p:cNvSpPr/>
          <p:nvPr/>
        </p:nvSpPr>
        <p:spPr>
          <a:xfrm rot="10800000">
            <a:off x="4449372" y="4552233"/>
            <a:ext cx="3467262" cy="1548619"/>
          </a:xfrm>
          <a:prstGeom prst="round2SameRect">
            <a:avLst>
              <a:gd name="adj1" fmla="val 2927"/>
              <a:gd name="adj2" fmla="val 0"/>
            </a:avLst>
          </a:prstGeom>
          <a:solidFill>
            <a:srgbClr val="FFFFF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Прямоугольник с двумя скругленными соседними углами 65">
            <a:extLst>
              <a:ext uri="{FF2B5EF4-FFF2-40B4-BE49-F238E27FC236}">
                <a16:creationId xmlns:a16="http://schemas.microsoft.com/office/drawing/2014/main" xmlns="" id="{D011FB46-EFA9-7849-87D4-8C5FF7823D71}"/>
              </a:ext>
            </a:extLst>
          </p:cNvPr>
          <p:cNvSpPr/>
          <p:nvPr/>
        </p:nvSpPr>
        <p:spPr>
          <a:xfrm rot="10800000">
            <a:off x="8363039" y="4538033"/>
            <a:ext cx="3476980" cy="1642684"/>
          </a:xfrm>
          <a:prstGeom prst="round2SameRect">
            <a:avLst>
              <a:gd name="adj1" fmla="val 2927"/>
              <a:gd name="adj2" fmla="val 0"/>
            </a:avLst>
          </a:prstGeom>
          <a:solidFill>
            <a:srgbClr val="FFFFF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Объект 4">
            <a:extLst>
              <a:ext uri="{FF2B5EF4-FFF2-40B4-BE49-F238E27FC236}">
                <a16:creationId xmlns:a16="http://schemas.microsoft.com/office/drawing/2014/main" xmlns="" id="{477E9E9A-C1FD-4049-B8A4-0A686CC6C991}"/>
              </a:ext>
            </a:extLst>
          </p:cNvPr>
          <p:cNvSpPr txBox="1">
            <a:spLocks/>
          </p:cNvSpPr>
          <p:nvPr/>
        </p:nvSpPr>
        <p:spPr>
          <a:xfrm>
            <a:off x="4577194" y="4949092"/>
            <a:ext cx="3314801" cy="125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2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Обеспечение условий для роста качества школьного образования и решения задач вхождения системы Республики Саха (Якутия) в число лидеров </a:t>
            </a:r>
          </a:p>
        </p:txBody>
      </p:sp>
      <p:sp>
        <p:nvSpPr>
          <p:cNvPr id="50" name="Объект 4">
            <a:extLst>
              <a:ext uri="{FF2B5EF4-FFF2-40B4-BE49-F238E27FC236}">
                <a16:creationId xmlns:a16="http://schemas.microsoft.com/office/drawing/2014/main" xmlns="" id="{3C8AF19B-60E6-B549-91FA-80D300D0846B}"/>
              </a:ext>
            </a:extLst>
          </p:cNvPr>
          <p:cNvSpPr txBox="1">
            <a:spLocks/>
          </p:cNvSpPr>
          <p:nvPr/>
        </p:nvSpPr>
        <p:spPr>
          <a:xfrm>
            <a:off x="8515498" y="4948705"/>
            <a:ext cx="3158925" cy="125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ru-RU" sz="12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Трансформация  организационно-управленческих механизмов общего образования, обеспечивающая управляемый рост качества образования в Республике Саха (Якутия)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на примере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Хангаласского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улуса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DB06227-F1B9-CF4C-BF29-679BD55B60B0}"/>
              </a:ext>
            </a:extLst>
          </p:cNvPr>
          <p:cNvSpPr txBox="1"/>
          <p:nvPr/>
        </p:nvSpPr>
        <p:spPr>
          <a:xfrm>
            <a:off x="4596973" y="4583557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ЦЕЛЬ 2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2C7EFC02-67EF-9F4F-A84F-48E66DE40762}"/>
              </a:ext>
            </a:extLst>
          </p:cNvPr>
          <p:cNvCxnSpPr>
            <a:cxnSpLocks/>
          </p:cNvCxnSpPr>
          <p:nvPr/>
        </p:nvCxnSpPr>
        <p:spPr>
          <a:xfrm>
            <a:off x="4439654" y="4544490"/>
            <a:ext cx="34818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4433DD9F-CF7F-2749-A9E9-D7F08B63A700}"/>
              </a:ext>
            </a:extLst>
          </p:cNvPr>
          <p:cNvSpPr/>
          <p:nvPr/>
        </p:nvSpPr>
        <p:spPr>
          <a:xfrm>
            <a:off x="4745983" y="4493170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6B24118-5BB7-3941-8FBE-847C1CB7EDA4}"/>
              </a:ext>
            </a:extLst>
          </p:cNvPr>
          <p:cNvSpPr txBox="1"/>
          <p:nvPr/>
        </p:nvSpPr>
        <p:spPr>
          <a:xfrm>
            <a:off x="8515498" y="4583557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ЦЕЛЬ 3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C2623510-BFF6-0848-A454-C149ADB25DF0}"/>
              </a:ext>
            </a:extLst>
          </p:cNvPr>
          <p:cNvCxnSpPr>
            <a:cxnSpLocks/>
          </p:cNvCxnSpPr>
          <p:nvPr/>
        </p:nvCxnSpPr>
        <p:spPr>
          <a:xfrm>
            <a:off x="8358179" y="4530842"/>
            <a:ext cx="34818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EA62E020-414C-3B43-AF7B-162EBE7722A9}"/>
              </a:ext>
            </a:extLst>
          </p:cNvPr>
          <p:cNvSpPr/>
          <p:nvPr/>
        </p:nvSpPr>
        <p:spPr>
          <a:xfrm>
            <a:off x="8644473" y="4471793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B68A64A8-18FC-3242-AC12-E8E2DA71B4DB}"/>
              </a:ext>
            </a:extLst>
          </p:cNvPr>
          <p:cNvGrpSpPr/>
          <p:nvPr/>
        </p:nvGrpSpPr>
        <p:grpSpPr>
          <a:xfrm>
            <a:off x="5839637" y="1449871"/>
            <a:ext cx="763093" cy="763089"/>
            <a:chOff x="5960738" y="2077372"/>
            <a:chExt cx="519236" cy="519233"/>
          </a:xfrm>
        </p:grpSpPr>
        <p:sp>
          <p:nvSpPr>
            <p:cNvPr id="72" name="Прямоугольник: скругленные углы 169">
              <a:extLst>
                <a:ext uri="{FF2B5EF4-FFF2-40B4-BE49-F238E27FC236}">
                  <a16:creationId xmlns:a16="http://schemas.microsoft.com/office/drawing/2014/main" xmlns="" id="{B188C19F-1D72-7242-B6B2-F4F269CE78A5}"/>
                </a:ext>
              </a:extLst>
            </p:cNvPr>
            <p:cNvSpPr/>
            <p:nvPr/>
          </p:nvSpPr>
          <p:spPr>
            <a:xfrm rot="18900000" flipH="1">
              <a:off x="5960738" y="2077372"/>
              <a:ext cx="519231" cy="519231"/>
            </a:xfrm>
            <a:prstGeom prst="roundRect">
              <a:avLst/>
            </a:prstGeom>
            <a:solidFill>
              <a:schemeClr val="bg1"/>
            </a:solidFill>
            <a:ln w="6350" cap="flat" cmpd="sng" algn="ctr">
              <a:gradFill flip="none" rotWithShape="1">
                <a:gsLst>
                  <a:gs pos="0">
                    <a:srgbClr val="4996D2"/>
                  </a:gs>
                  <a:gs pos="64000">
                    <a:srgbClr val="4996D2">
                      <a:alpha val="0"/>
                    </a:srgbClr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Roboto Light"/>
              </a:endParaRPr>
            </a:p>
          </p:txBody>
        </p: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xmlns="" id="{19E00C39-434D-734D-93ED-71E1045D7F6F}"/>
                </a:ext>
              </a:extLst>
            </p:cNvPr>
            <p:cNvGrpSpPr/>
            <p:nvPr/>
          </p:nvGrpSpPr>
          <p:grpSpPr>
            <a:xfrm>
              <a:off x="5960743" y="2077374"/>
              <a:ext cx="519231" cy="519231"/>
              <a:chOff x="712500" y="5271250"/>
              <a:chExt cx="805156" cy="805156"/>
            </a:xfrm>
          </p:grpSpPr>
          <p:sp>
            <p:nvSpPr>
              <p:cNvPr id="70" name="Прямоугольник: скругленные углы 168">
                <a:extLst>
                  <a:ext uri="{FF2B5EF4-FFF2-40B4-BE49-F238E27FC236}">
                    <a16:creationId xmlns:a16="http://schemas.microsoft.com/office/drawing/2014/main" xmlns="" id="{7DF448B8-C39B-EB4E-A49D-23C3F810C320}"/>
                  </a:ext>
                </a:extLst>
              </p:cNvPr>
              <p:cNvSpPr/>
              <p:nvPr/>
            </p:nvSpPr>
            <p:spPr>
              <a:xfrm rot="18900000" flipH="1">
                <a:off x="827959" y="5386709"/>
                <a:ext cx="574239" cy="574239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</a:ln>
              <a:effectLst>
                <a:glow rad="63500">
                  <a:srgbClr val="4996D2">
                    <a:alpha val="10000"/>
                  </a:srgbClr>
                </a:glow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  <p:sp>
            <p:nvSpPr>
              <p:cNvPr id="71" name="Прямоугольник: скругленные углы 169">
                <a:extLst>
                  <a:ext uri="{FF2B5EF4-FFF2-40B4-BE49-F238E27FC236}">
                    <a16:creationId xmlns:a16="http://schemas.microsoft.com/office/drawing/2014/main" xmlns="" id="{A7671AFE-2782-DF48-89FD-4810D0A2E09F}"/>
                  </a:ext>
                </a:extLst>
              </p:cNvPr>
              <p:cNvSpPr/>
              <p:nvPr/>
            </p:nvSpPr>
            <p:spPr>
              <a:xfrm rot="18900000" flipH="1">
                <a:off x="712500" y="5271250"/>
                <a:ext cx="805156" cy="805156"/>
              </a:xfrm>
              <a:prstGeom prst="roundRect">
                <a:avLst/>
              </a:prstGeom>
              <a:noFill/>
              <a:ln w="6350" cap="flat" cmpd="sng" algn="ctr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6267F9E-4CA0-7E43-AFD8-73CDB2E41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36" y="1675896"/>
            <a:ext cx="318202" cy="3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3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DE1DAEE3-B242-834C-B27B-6EE14AC01CCE}"/>
              </a:ext>
            </a:extLst>
          </p:cNvPr>
          <p:cNvSpPr/>
          <p:nvPr/>
        </p:nvSpPr>
        <p:spPr>
          <a:xfrm>
            <a:off x="468648" y="1872606"/>
            <a:ext cx="2727830" cy="4134863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195" y="331365"/>
            <a:ext cx="7623389" cy="47847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ЗАДАЧИ ПРОЕКТА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5967" y="2627384"/>
            <a:ext cx="2460806" cy="23868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Сформировать образовательную экосистему улуса, обеспечивающую доступ  всех учащихся к качественным образовательным возможностям улуса, Республики, страны,  обучение в соответствии с    индивидуальными запросами, эффективное использование ресурсов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1280528-7A0A-B94F-BBC9-460DAC4CA63E}"/>
              </a:ext>
            </a:extLst>
          </p:cNvPr>
          <p:cNvSpPr/>
          <p:nvPr/>
        </p:nvSpPr>
        <p:spPr>
          <a:xfrm>
            <a:off x="470092" y="1909604"/>
            <a:ext cx="2735466" cy="47847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9CAA1D-91B8-3C4F-AB4B-5CE914F22CE6}"/>
              </a:ext>
            </a:extLst>
          </p:cNvPr>
          <p:cNvSpPr txBox="1"/>
          <p:nvPr/>
        </p:nvSpPr>
        <p:spPr>
          <a:xfrm>
            <a:off x="625967" y="1949184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ЗАДАЧА 1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8DB311FA-DDD5-A646-A4E0-D33C3CB50358}"/>
              </a:ext>
            </a:extLst>
          </p:cNvPr>
          <p:cNvCxnSpPr>
            <a:cxnSpLocks/>
          </p:cNvCxnSpPr>
          <p:nvPr/>
        </p:nvCxnSpPr>
        <p:spPr>
          <a:xfrm>
            <a:off x="468648" y="2372797"/>
            <a:ext cx="27354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35483C71-660D-EC43-8580-C5087A3FE687}"/>
              </a:ext>
            </a:extLst>
          </p:cNvPr>
          <p:cNvSpPr/>
          <p:nvPr/>
        </p:nvSpPr>
        <p:spPr>
          <a:xfrm>
            <a:off x="728172" y="2313748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Прямоугольник 15">
            <a:extLst>
              <a:ext uri="{FF2B5EF4-FFF2-40B4-BE49-F238E27FC236}">
                <a16:creationId xmlns:a16="http://schemas.microsoft.com/office/drawing/2014/main" xmlns="" id="{53EA2BAD-C6F8-E74C-9B3C-A3F2E3CCFCBB}"/>
              </a:ext>
            </a:extLst>
          </p:cNvPr>
          <p:cNvSpPr/>
          <p:nvPr/>
        </p:nvSpPr>
        <p:spPr>
          <a:xfrm rot="2700000">
            <a:off x="341840" y="522595"/>
            <a:ext cx="66312" cy="6631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914400 h 1005840"/>
              <a:gd name="connsiteX1" fmla="*/ 0 w 914400"/>
              <a:gd name="connsiteY1" fmla="*/ 0 h 1005840"/>
              <a:gd name="connsiteX2" fmla="*/ 914400 w 914400"/>
              <a:gd name="connsiteY2" fmla="*/ 0 h 1005840"/>
              <a:gd name="connsiteX3" fmla="*/ 914400 w 914400"/>
              <a:gd name="connsiteY3" fmla="*/ 914400 h 1005840"/>
              <a:gd name="connsiteX4" fmla="*/ 91440 w 914400"/>
              <a:gd name="connsiteY4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  <a:gd name="connsiteX3" fmla="*/ 914400 w 914400"/>
              <a:gd name="connsiteY3" fmla="*/ 91440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</a:path>
            </a:pathLst>
          </a:custGeom>
          <a:noFill/>
          <a:ln w="12700" cap="rnd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8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296288C0-B437-EA41-8FF4-A3F0B4362C42}"/>
              </a:ext>
            </a:extLst>
          </p:cNvPr>
          <p:cNvCxnSpPr/>
          <p:nvPr/>
        </p:nvCxnSpPr>
        <p:spPr>
          <a:xfrm>
            <a:off x="492749" y="6460761"/>
            <a:ext cx="1099230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с двумя учесеченными противолежащими углами 62">
            <a:extLst>
              <a:ext uri="{FF2B5EF4-FFF2-40B4-BE49-F238E27FC236}">
                <a16:creationId xmlns:a16="http://schemas.microsoft.com/office/drawing/2014/main" xmlns="" id="{01C73D3F-4C61-F14B-A2EA-490934F6813C}"/>
              </a:ext>
            </a:extLst>
          </p:cNvPr>
          <p:cNvSpPr/>
          <p:nvPr/>
        </p:nvSpPr>
        <p:spPr>
          <a:xfrm rot="5400000">
            <a:off x="11496841" y="6339171"/>
            <a:ext cx="213922" cy="457101"/>
          </a:xfrm>
          <a:prstGeom prst="snip2DiagRect">
            <a:avLst>
              <a:gd name="adj1" fmla="val 0"/>
              <a:gd name="adj2" fmla="val 3340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3CC99B8-7342-DB41-94C6-D4797D5CD657}"/>
              </a:ext>
            </a:extLst>
          </p:cNvPr>
          <p:cNvSpPr txBox="1"/>
          <p:nvPr/>
        </p:nvSpPr>
        <p:spPr>
          <a:xfrm>
            <a:off x="11477315" y="64387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D803A0B2-8443-244E-9A6B-9D927C005C31}"/>
              </a:ext>
            </a:extLst>
          </p:cNvPr>
          <p:cNvSpPr/>
          <p:nvPr/>
        </p:nvSpPr>
        <p:spPr>
          <a:xfrm>
            <a:off x="3323405" y="1872606"/>
            <a:ext cx="2727830" cy="4130689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Объект 4">
            <a:extLst>
              <a:ext uri="{FF2B5EF4-FFF2-40B4-BE49-F238E27FC236}">
                <a16:creationId xmlns:a16="http://schemas.microsoft.com/office/drawing/2014/main" xmlns="" id="{80661210-BE6E-764A-8FA4-5F6C2FD9BB04}"/>
              </a:ext>
            </a:extLst>
          </p:cNvPr>
          <p:cNvSpPr txBox="1">
            <a:spLocks/>
          </p:cNvSpPr>
          <p:nvPr/>
        </p:nvSpPr>
        <p:spPr>
          <a:xfrm>
            <a:off x="3480723" y="2627384"/>
            <a:ext cx="2570511" cy="125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2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Создать условия для профессионального роста  и формирования современных компетенций педагогов и руководителей школ, вовлеченности  всех участников (учащиеся, педагоги, семьи. местное сообщество) в реализацию проекта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EB41A906-AFB9-EB48-B249-A0C30E2F77C8}"/>
              </a:ext>
            </a:extLst>
          </p:cNvPr>
          <p:cNvSpPr/>
          <p:nvPr/>
        </p:nvSpPr>
        <p:spPr>
          <a:xfrm>
            <a:off x="3324849" y="1909604"/>
            <a:ext cx="2735466" cy="47847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A26B2B2-7D4A-8248-AA03-53804499D81F}"/>
              </a:ext>
            </a:extLst>
          </p:cNvPr>
          <p:cNvSpPr txBox="1"/>
          <p:nvPr/>
        </p:nvSpPr>
        <p:spPr>
          <a:xfrm>
            <a:off x="3480724" y="1949184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ЗАДАЧА 2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CFA263D9-67D5-8A44-BD06-90E02E9AF0BF}"/>
              </a:ext>
            </a:extLst>
          </p:cNvPr>
          <p:cNvCxnSpPr>
            <a:cxnSpLocks/>
          </p:cNvCxnSpPr>
          <p:nvPr/>
        </p:nvCxnSpPr>
        <p:spPr>
          <a:xfrm>
            <a:off x="3323405" y="2372797"/>
            <a:ext cx="27354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D5BF0FF8-64D3-FF47-BAC8-30EAC67F1CEB}"/>
              </a:ext>
            </a:extLst>
          </p:cNvPr>
          <p:cNvSpPr/>
          <p:nvPr/>
        </p:nvSpPr>
        <p:spPr>
          <a:xfrm>
            <a:off x="3582929" y="2313748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DA488A1E-8A5C-CB43-8BDF-AB6D939C4170}"/>
              </a:ext>
            </a:extLst>
          </p:cNvPr>
          <p:cNvSpPr/>
          <p:nvPr/>
        </p:nvSpPr>
        <p:spPr>
          <a:xfrm>
            <a:off x="6195749" y="1872606"/>
            <a:ext cx="2727830" cy="4130689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Объект 4">
            <a:extLst>
              <a:ext uri="{FF2B5EF4-FFF2-40B4-BE49-F238E27FC236}">
                <a16:creationId xmlns:a16="http://schemas.microsoft.com/office/drawing/2014/main" xmlns="" id="{9E43A92A-7B63-4F4C-AB31-6F1A136CA77A}"/>
              </a:ext>
            </a:extLst>
          </p:cNvPr>
          <p:cNvSpPr txBox="1">
            <a:spLocks/>
          </p:cNvSpPr>
          <p:nvPr/>
        </p:nvSpPr>
        <p:spPr>
          <a:xfrm>
            <a:off x="6353067" y="2627384"/>
            <a:ext cx="2295289" cy="125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2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Сформировать механизм   устойчивости результатов  проекта  после завершения    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214E98DC-360C-AD4A-9F56-3F95AF1831A4}"/>
              </a:ext>
            </a:extLst>
          </p:cNvPr>
          <p:cNvSpPr/>
          <p:nvPr/>
        </p:nvSpPr>
        <p:spPr>
          <a:xfrm>
            <a:off x="6197193" y="1909604"/>
            <a:ext cx="2735466" cy="47847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E0FFCB2-2681-F948-8E80-D8D222A59423}"/>
              </a:ext>
            </a:extLst>
          </p:cNvPr>
          <p:cNvSpPr txBox="1"/>
          <p:nvPr/>
        </p:nvSpPr>
        <p:spPr>
          <a:xfrm>
            <a:off x="6353068" y="1949184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ЗАДАЧА 3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55B8FAA3-3E28-BC45-B6C9-797F018AC4B2}"/>
              </a:ext>
            </a:extLst>
          </p:cNvPr>
          <p:cNvCxnSpPr>
            <a:cxnSpLocks/>
          </p:cNvCxnSpPr>
          <p:nvPr/>
        </p:nvCxnSpPr>
        <p:spPr>
          <a:xfrm>
            <a:off x="6195749" y="2372797"/>
            <a:ext cx="27354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FE1FAE39-8801-664B-924A-34E8BADDF2BE}"/>
              </a:ext>
            </a:extLst>
          </p:cNvPr>
          <p:cNvSpPr/>
          <p:nvPr/>
        </p:nvSpPr>
        <p:spPr>
          <a:xfrm>
            <a:off x="6455273" y="2313748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A3D811AD-B860-794F-A055-43FA6886704A}"/>
              </a:ext>
            </a:extLst>
          </p:cNvPr>
          <p:cNvSpPr/>
          <p:nvPr/>
        </p:nvSpPr>
        <p:spPr>
          <a:xfrm>
            <a:off x="9062226" y="1876775"/>
            <a:ext cx="2727830" cy="4130689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Объект 4">
            <a:extLst>
              <a:ext uri="{FF2B5EF4-FFF2-40B4-BE49-F238E27FC236}">
                <a16:creationId xmlns:a16="http://schemas.microsoft.com/office/drawing/2014/main" xmlns="" id="{865C2C7E-65DD-6B4F-9B6B-4DC4C71665D9}"/>
              </a:ext>
            </a:extLst>
          </p:cNvPr>
          <p:cNvSpPr txBox="1">
            <a:spLocks/>
          </p:cNvSpPr>
          <p:nvPr/>
        </p:nvSpPr>
        <p:spPr>
          <a:xfrm>
            <a:off x="9219544" y="2627384"/>
            <a:ext cx="2570511" cy="125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2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Обеспечить </a:t>
            </a:r>
            <a:r>
              <a:rPr lang="ru-RU" sz="1200" b="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тиражируемость</a:t>
            </a:r>
            <a:r>
              <a:rPr lang="ru-RU" sz="12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проекта в масштабах Республики, ДФО и РФ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1FDCB484-E524-F84D-8E69-D543BED686F4}"/>
              </a:ext>
            </a:extLst>
          </p:cNvPr>
          <p:cNvSpPr/>
          <p:nvPr/>
        </p:nvSpPr>
        <p:spPr>
          <a:xfrm>
            <a:off x="9063670" y="1913773"/>
            <a:ext cx="2735466" cy="47847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F851D338-9E31-944E-9DC5-27D8BE930212}"/>
              </a:ext>
            </a:extLst>
          </p:cNvPr>
          <p:cNvSpPr txBox="1"/>
          <p:nvPr/>
        </p:nvSpPr>
        <p:spPr>
          <a:xfrm>
            <a:off x="9219545" y="1953353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ЗАДАЧА 4</a:t>
            </a: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xmlns="" id="{F004C5FA-9C69-0744-B883-F8F3B54EFD12}"/>
              </a:ext>
            </a:extLst>
          </p:cNvPr>
          <p:cNvCxnSpPr>
            <a:cxnSpLocks/>
          </p:cNvCxnSpPr>
          <p:nvPr/>
        </p:nvCxnSpPr>
        <p:spPr>
          <a:xfrm>
            <a:off x="9062226" y="2376966"/>
            <a:ext cx="27354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C995E937-D5A5-EE46-8989-E97913745586}"/>
              </a:ext>
            </a:extLst>
          </p:cNvPr>
          <p:cNvSpPr/>
          <p:nvPr/>
        </p:nvSpPr>
        <p:spPr>
          <a:xfrm>
            <a:off x="9321750" y="2317917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2EA0DF2-071E-F64F-891B-A54D9DCE6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4" y="1065877"/>
            <a:ext cx="684000" cy="684000"/>
          </a:xfrm>
          <a:prstGeom prst="rect">
            <a:avLst/>
          </a:prstGeom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3180714-6A9C-1549-A7AE-4A20400D2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01" y="1075861"/>
            <a:ext cx="684000" cy="684000"/>
          </a:xfrm>
          <a:prstGeom prst="rect">
            <a:avLst/>
          </a:prstGeom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FF4ACE5-BDF4-2945-8019-66FD85CB9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965" y="1075861"/>
            <a:ext cx="684000" cy="684000"/>
          </a:xfrm>
          <a:prstGeom prst="rect">
            <a:avLst/>
          </a:prstGeom>
          <a:effectLst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D9EED6B-469D-8B4F-B23B-D0AA0EF6BA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712" y="958933"/>
            <a:ext cx="806227" cy="806227"/>
          </a:xfrm>
          <a:prstGeom prst="rect">
            <a:avLst/>
          </a:prstGeom>
          <a:effectLst/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2177B3D0-4C8A-9A4E-816A-0AD38BB44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4298" y="324302"/>
            <a:ext cx="334240" cy="33424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860C7C3A-50A9-9A4A-9419-A31EC179D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7131" y="358141"/>
            <a:ext cx="385676" cy="30040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B9CD7B69-A53A-274C-A5D0-1370E06A98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727"/>
          <a:stretch/>
        </p:blipFill>
        <p:spPr>
          <a:xfrm>
            <a:off x="11491938" y="335954"/>
            <a:ext cx="483608" cy="384836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395F8B59-302B-9245-B1E9-044589FD943D}"/>
              </a:ext>
            </a:extLst>
          </p:cNvPr>
          <p:cNvSpPr/>
          <p:nvPr/>
        </p:nvSpPr>
        <p:spPr>
          <a:xfrm>
            <a:off x="10447457" y="237500"/>
            <a:ext cx="1551609" cy="54284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6814C77F-ADB1-B044-9029-BCF1F01B2A6C}"/>
              </a:ext>
            </a:extLst>
          </p:cNvPr>
          <p:cNvSpPr/>
          <p:nvPr/>
        </p:nvSpPr>
        <p:spPr>
          <a:xfrm>
            <a:off x="-7993" y="5139454"/>
            <a:ext cx="12192000" cy="25200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FFFB9D3B-1B02-8943-A9E7-32F4B6928DE8}"/>
              </a:ext>
            </a:extLst>
          </p:cNvPr>
          <p:cNvSpPr/>
          <p:nvPr/>
        </p:nvSpPr>
        <p:spPr>
          <a:xfrm>
            <a:off x="0" y="5138893"/>
            <a:ext cx="12192000" cy="252000"/>
          </a:xfrm>
          <a:prstGeom prst="rect">
            <a:avLst/>
          </a:prstGeom>
          <a:gradFill flip="none" rotWithShape="1">
            <a:gsLst>
              <a:gs pos="67000">
                <a:srgbClr val="D1282E">
                  <a:lumMod val="60000"/>
                  <a:lumOff val="40000"/>
                  <a:alpha val="14000"/>
                </a:srgbClr>
              </a:gs>
              <a:gs pos="37000">
                <a:srgbClr val="D1282E">
                  <a:lumMod val="40000"/>
                  <a:lumOff val="60000"/>
                  <a:alpha val="16000"/>
                </a:srgbClr>
              </a:gs>
              <a:gs pos="0">
                <a:srgbClr val="FFFFFF">
                  <a:alpha val="0"/>
                </a:srgbClr>
              </a:gs>
              <a:gs pos="83004">
                <a:srgbClr val="D1282E">
                  <a:lumMod val="20000"/>
                  <a:lumOff val="80000"/>
                  <a:alpha val="37000"/>
                </a:srgbClr>
              </a:gs>
              <a:gs pos="21000">
                <a:srgbClr val="D1282E">
                  <a:lumMod val="20000"/>
                  <a:lumOff val="80000"/>
                  <a:alpha val="33000"/>
                </a:srgbClr>
              </a:gs>
              <a:gs pos="51000">
                <a:srgbClr val="D1282E">
                  <a:lumMod val="40000"/>
                  <a:lumOff val="60000"/>
                  <a:alpha val="11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6350" cap="flat" cmpd="sng" algn="ctr">
            <a:gradFill flip="none" rotWithShape="1">
              <a:gsLst>
                <a:gs pos="82014">
                  <a:srgbClr val="CE8383"/>
                </a:gs>
                <a:gs pos="21978">
                  <a:srgbClr val="E19393"/>
                </a:gs>
                <a:gs pos="0">
                  <a:srgbClr val="7A7A7A">
                    <a:lumMod val="5000"/>
                    <a:lumOff val="95000"/>
                  </a:srgbClr>
                </a:gs>
                <a:gs pos="54000">
                  <a:srgbClr val="C00000"/>
                </a:gs>
                <a:gs pos="100000">
                  <a:srgbClr val="7A7A7A">
                    <a:lumMod val="30000"/>
                    <a:lumOff val="70000"/>
                  </a:srgbClr>
                </a:gs>
              </a:gsLst>
              <a:lin ang="0" scaled="1"/>
              <a:tileRect/>
            </a:gra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594A68EE-05AC-6541-A3E7-B48B69776CF8}"/>
              </a:ext>
            </a:extLst>
          </p:cNvPr>
          <p:cNvSpPr txBox="1"/>
          <p:nvPr/>
        </p:nvSpPr>
        <p:spPr>
          <a:xfrm>
            <a:off x="4649789" y="5144333"/>
            <a:ext cx="2927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Срок реализации проекта 2019-2022 годы</a:t>
            </a:r>
          </a:p>
        </p:txBody>
      </p:sp>
    </p:spTree>
    <p:extLst>
      <p:ext uri="{BB962C8B-B14F-4D97-AF65-F5344CB8AC3E}">
        <p14:creationId xmlns:p14="http://schemas.microsoft.com/office/powerpoint/2010/main" val="77950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62">
            <a:extLst>
              <a:ext uri="{FF2B5EF4-FFF2-40B4-BE49-F238E27FC236}">
                <a16:creationId xmlns:a16="http://schemas.microsoft.com/office/drawing/2014/main" xmlns="" id="{71F6BD92-94BA-F042-AACB-5BF346DCCB1A}"/>
              </a:ext>
            </a:extLst>
          </p:cNvPr>
          <p:cNvSpPr/>
          <p:nvPr/>
        </p:nvSpPr>
        <p:spPr>
          <a:xfrm>
            <a:off x="4877666" y="1793055"/>
            <a:ext cx="7337548" cy="3078709"/>
          </a:xfrm>
          <a:prstGeom prst="rect">
            <a:avLst/>
          </a:prstGeom>
          <a:noFill/>
          <a:ln w="12700" cap="flat" cmpd="sng" algn="ctr">
            <a:gradFill>
              <a:gsLst>
                <a:gs pos="0">
                  <a:srgbClr val="FFFFFF">
                    <a:lumMod val="75000"/>
                  </a:srgbClr>
                </a:gs>
                <a:gs pos="100000">
                  <a:srgbClr val="FFFFFF">
                    <a:lumMod val="85000"/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>
            <a:outerShdw blurRad="114300" dist="127000" dir="2700000" algn="tl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42" name="Rectangle 62">
            <a:extLst>
              <a:ext uri="{FF2B5EF4-FFF2-40B4-BE49-F238E27FC236}">
                <a16:creationId xmlns:a16="http://schemas.microsoft.com/office/drawing/2014/main" xmlns="" id="{D6D8062A-43C2-884A-BC84-05601866AEB8}"/>
              </a:ext>
            </a:extLst>
          </p:cNvPr>
          <p:cNvSpPr/>
          <p:nvPr/>
        </p:nvSpPr>
        <p:spPr>
          <a:xfrm>
            <a:off x="4878429" y="2531853"/>
            <a:ext cx="7337548" cy="771727"/>
          </a:xfrm>
          <a:prstGeom prst="rect">
            <a:avLst/>
          </a:prstGeom>
          <a:gradFill>
            <a:gsLst>
              <a:gs pos="0">
                <a:srgbClr val="FFFFFF">
                  <a:lumMod val="95000"/>
                </a:srgbClr>
              </a:gs>
              <a:gs pos="99000">
                <a:srgbClr val="FFFFFF">
                  <a:lumMod val="95000"/>
                  <a:alpha val="0"/>
                </a:srgbClr>
              </a:gs>
            </a:gsLst>
            <a:lin ang="0" scaled="0"/>
          </a:gradFill>
          <a:ln w="12700" cap="flat" cmpd="sng" algn="ctr">
            <a:gradFill>
              <a:gsLst>
                <a:gs pos="0">
                  <a:srgbClr val="FFFFFF">
                    <a:lumMod val="75000"/>
                  </a:srgbClr>
                </a:gs>
                <a:gs pos="100000">
                  <a:srgbClr val="FFFFFF">
                    <a:lumMod val="85000"/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>
            <a:outerShdw blurRad="114300" dist="127000" dir="2700000" algn="tl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58" name="Rectangle 62">
            <a:extLst>
              <a:ext uri="{FF2B5EF4-FFF2-40B4-BE49-F238E27FC236}">
                <a16:creationId xmlns:a16="http://schemas.microsoft.com/office/drawing/2014/main" xmlns="" id="{4EB62775-2F60-2847-A7B4-F528A266B937}"/>
              </a:ext>
            </a:extLst>
          </p:cNvPr>
          <p:cNvSpPr/>
          <p:nvPr/>
        </p:nvSpPr>
        <p:spPr>
          <a:xfrm>
            <a:off x="4877666" y="4100037"/>
            <a:ext cx="7337548" cy="771727"/>
          </a:xfrm>
          <a:prstGeom prst="rect">
            <a:avLst/>
          </a:prstGeom>
          <a:gradFill>
            <a:gsLst>
              <a:gs pos="0">
                <a:srgbClr val="FFFFFF">
                  <a:lumMod val="95000"/>
                </a:srgbClr>
              </a:gs>
              <a:gs pos="99000">
                <a:srgbClr val="FFFFFF">
                  <a:lumMod val="95000"/>
                  <a:alpha val="0"/>
                </a:srgbClr>
              </a:gs>
            </a:gsLst>
            <a:lin ang="0" scaled="0"/>
          </a:gradFill>
          <a:ln w="12700" cap="flat" cmpd="sng" algn="ctr">
            <a:gradFill>
              <a:gsLst>
                <a:gs pos="0">
                  <a:srgbClr val="FFFFFF">
                    <a:lumMod val="75000"/>
                  </a:srgbClr>
                </a:gs>
                <a:gs pos="100000">
                  <a:srgbClr val="FFFFFF">
                    <a:lumMod val="85000"/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>
            <a:outerShdw blurRad="114300" dist="127000" dir="2700000" algn="tl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</a:endParaRP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296288C0-B437-EA41-8FF4-A3F0B4362C42}"/>
              </a:ext>
            </a:extLst>
          </p:cNvPr>
          <p:cNvCxnSpPr/>
          <p:nvPr/>
        </p:nvCxnSpPr>
        <p:spPr>
          <a:xfrm>
            <a:off x="492749" y="6460761"/>
            <a:ext cx="1099230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с двумя учесеченными противолежащими углами 62">
            <a:extLst>
              <a:ext uri="{FF2B5EF4-FFF2-40B4-BE49-F238E27FC236}">
                <a16:creationId xmlns:a16="http://schemas.microsoft.com/office/drawing/2014/main" xmlns="" id="{01C73D3F-4C61-F14B-A2EA-490934F6813C}"/>
              </a:ext>
            </a:extLst>
          </p:cNvPr>
          <p:cNvSpPr/>
          <p:nvPr/>
        </p:nvSpPr>
        <p:spPr>
          <a:xfrm rot="5400000">
            <a:off x="11496841" y="6339171"/>
            <a:ext cx="213922" cy="457101"/>
          </a:xfrm>
          <a:prstGeom prst="snip2DiagRect">
            <a:avLst>
              <a:gd name="adj1" fmla="val 0"/>
              <a:gd name="adj2" fmla="val 3340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3CC99B8-7342-DB41-94C6-D4797D5CD657}"/>
              </a:ext>
            </a:extLst>
          </p:cNvPr>
          <p:cNvSpPr txBox="1"/>
          <p:nvPr/>
        </p:nvSpPr>
        <p:spPr>
          <a:xfrm>
            <a:off x="11477315" y="64387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3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6" name="Заголовок 3">
            <a:extLst>
              <a:ext uri="{FF2B5EF4-FFF2-40B4-BE49-F238E27FC236}">
                <a16:creationId xmlns:a16="http://schemas.microsoft.com/office/drawing/2014/main" xmlns="" id="{D1047160-ACF7-F048-A693-A37EA2BADA2B}"/>
              </a:ext>
            </a:extLst>
          </p:cNvPr>
          <p:cNvSpPr txBox="1">
            <a:spLocks/>
          </p:cNvSpPr>
          <p:nvPr/>
        </p:nvSpPr>
        <p:spPr>
          <a:xfrm>
            <a:off x="395195" y="331365"/>
            <a:ext cx="7623389" cy="47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ПОКАЗАТЕЛЬ СОЦИАЛЬНОГО ЭФФЕКТА</a:t>
            </a:r>
          </a:p>
        </p:txBody>
      </p:sp>
      <p:sp>
        <p:nvSpPr>
          <p:cNvPr id="53" name="Прямоугольник 15">
            <a:extLst>
              <a:ext uri="{FF2B5EF4-FFF2-40B4-BE49-F238E27FC236}">
                <a16:creationId xmlns:a16="http://schemas.microsoft.com/office/drawing/2014/main" xmlns="" id="{B053A77E-F73A-4F43-9012-0333C5E50285}"/>
              </a:ext>
            </a:extLst>
          </p:cNvPr>
          <p:cNvSpPr/>
          <p:nvPr/>
        </p:nvSpPr>
        <p:spPr>
          <a:xfrm rot="2700000">
            <a:off x="341840" y="522595"/>
            <a:ext cx="66312" cy="6631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914400 h 1005840"/>
              <a:gd name="connsiteX1" fmla="*/ 0 w 914400"/>
              <a:gd name="connsiteY1" fmla="*/ 0 h 1005840"/>
              <a:gd name="connsiteX2" fmla="*/ 914400 w 914400"/>
              <a:gd name="connsiteY2" fmla="*/ 0 h 1005840"/>
              <a:gd name="connsiteX3" fmla="*/ 914400 w 914400"/>
              <a:gd name="connsiteY3" fmla="*/ 914400 h 1005840"/>
              <a:gd name="connsiteX4" fmla="*/ 91440 w 914400"/>
              <a:gd name="connsiteY4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  <a:gd name="connsiteX3" fmla="*/ 914400 w 914400"/>
              <a:gd name="connsiteY3" fmla="*/ 91440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</a:path>
            </a:pathLst>
          </a:custGeom>
          <a:noFill/>
          <a:ln w="12700" cap="rnd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8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0573C66B-9266-E041-B858-C74047C1C1B4}"/>
              </a:ext>
            </a:extLst>
          </p:cNvPr>
          <p:cNvGrpSpPr/>
          <p:nvPr/>
        </p:nvGrpSpPr>
        <p:grpSpPr>
          <a:xfrm>
            <a:off x="507911" y="1314258"/>
            <a:ext cx="3800890" cy="4957569"/>
            <a:chOff x="334962" y="1802706"/>
            <a:chExt cx="3068287" cy="4725094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xmlns="" id="{4AB15CB8-F19E-F342-943E-2F43AD53EDBE}"/>
                </a:ext>
              </a:extLst>
            </p:cNvPr>
            <p:cNvGrpSpPr/>
            <p:nvPr/>
          </p:nvGrpSpPr>
          <p:grpSpPr>
            <a:xfrm>
              <a:off x="334962" y="1802706"/>
              <a:ext cx="3068287" cy="4725094"/>
              <a:chOff x="334962" y="1802706"/>
              <a:chExt cx="3068287" cy="4725094"/>
            </a:xfrm>
          </p:grpSpPr>
          <p:sp>
            <p:nvSpPr>
              <p:cNvPr id="47" name="Скругленный прямоугольник 46">
                <a:extLst>
                  <a:ext uri="{FF2B5EF4-FFF2-40B4-BE49-F238E27FC236}">
                    <a16:creationId xmlns:a16="http://schemas.microsoft.com/office/drawing/2014/main" xmlns="" id="{3FF8E9CC-9363-5847-AA69-A2CD13B2F7C2}"/>
                  </a:ext>
                </a:extLst>
              </p:cNvPr>
              <p:cNvSpPr/>
              <p:nvPr/>
            </p:nvSpPr>
            <p:spPr>
              <a:xfrm>
                <a:off x="334963" y="1802706"/>
                <a:ext cx="3063651" cy="4725093"/>
              </a:xfrm>
              <a:prstGeom prst="roundRect">
                <a:avLst>
                  <a:gd name="adj" fmla="val 2053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  <a:miter lim="800000"/>
              </a:ln>
              <a:effectLst>
                <a:outerShdw blurRad="889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2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kern="0">
                  <a:solidFill>
                    <a:prstClr val="white"/>
                  </a:solidFill>
                  <a:latin typeface="+mj-lt"/>
                </a:endParaRPr>
              </a:p>
            </p:txBody>
          </p:sp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xmlns="" id="{1F67E889-9E1A-2F41-9CC7-CB0ACE137F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prstClr val="black"/>
                  <a:srgbClr val="20337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0244"/>
              <a:stretch/>
            </p:blipFill>
            <p:spPr>
              <a:xfrm>
                <a:off x="334963" y="3769760"/>
                <a:ext cx="3068286" cy="2758039"/>
              </a:xfrm>
              <a:prstGeom prst="roundRect">
                <a:avLst>
                  <a:gd name="adj" fmla="val 2681"/>
                </a:avLst>
              </a:prstGeom>
            </p:spPr>
          </p:pic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xmlns="" id="{4E376571-E9B8-804F-98E6-010715B011F4}"/>
                  </a:ext>
                </a:extLst>
              </p:cNvPr>
              <p:cNvSpPr/>
              <p:nvPr/>
            </p:nvSpPr>
            <p:spPr>
              <a:xfrm>
                <a:off x="334962" y="3769759"/>
                <a:ext cx="3062486" cy="2758041"/>
              </a:xfrm>
              <a:prstGeom prst="rect">
                <a:avLst/>
              </a:prstGeom>
              <a:gradFill flip="none" rotWithShape="1">
                <a:gsLst>
                  <a:gs pos="26000">
                    <a:srgbClr val="FFFFFF">
                      <a:alpha val="88000"/>
                    </a:srgbClr>
                  </a:gs>
                  <a:gs pos="0">
                    <a:sysClr val="window" lastClr="FFFFFF"/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9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kern="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xmlns="" id="{B14A2131-40E7-8C4F-8EA7-3E939096C758}"/>
                  </a:ext>
                </a:extLst>
              </p:cNvPr>
              <p:cNvSpPr/>
              <p:nvPr/>
            </p:nvSpPr>
            <p:spPr>
              <a:xfrm>
                <a:off x="334962" y="4608207"/>
                <a:ext cx="3062486" cy="1919593"/>
              </a:xfrm>
              <a:prstGeom prst="roundRect">
                <a:avLst>
                  <a:gd name="adj" fmla="val 4758"/>
                </a:avLst>
              </a:prstGeom>
              <a:gradFill flip="none" rotWithShape="1">
                <a:gsLst>
                  <a:gs pos="0">
                    <a:srgbClr val="203370">
                      <a:alpha val="0"/>
                    </a:srgbClr>
                  </a:gs>
                  <a:gs pos="100000">
                    <a:srgbClr val="203370">
                      <a:alpha val="4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9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kern="0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45" name="Скругленный прямоугольник 44">
              <a:extLst>
                <a:ext uri="{FF2B5EF4-FFF2-40B4-BE49-F238E27FC236}">
                  <a16:creationId xmlns:a16="http://schemas.microsoft.com/office/drawing/2014/main" xmlns="" id="{4721BE6A-529D-2745-A840-89D4CA6856C6}"/>
                </a:ext>
              </a:extLst>
            </p:cNvPr>
            <p:cNvSpPr/>
            <p:nvPr/>
          </p:nvSpPr>
          <p:spPr>
            <a:xfrm>
              <a:off x="334963" y="1802708"/>
              <a:ext cx="3062486" cy="4725091"/>
            </a:xfrm>
            <a:prstGeom prst="roundRect">
              <a:avLst>
                <a:gd name="adj" fmla="val 1652"/>
              </a:avLst>
            </a:pr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9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1280528-7A0A-B94F-BBC9-460DAC4CA63E}"/>
              </a:ext>
            </a:extLst>
          </p:cNvPr>
          <p:cNvSpPr/>
          <p:nvPr/>
        </p:nvSpPr>
        <p:spPr>
          <a:xfrm>
            <a:off x="506466" y="1314260"/>
            <a:ext cx="3806422" cy="4932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8DB311FA-DDD5-A646-A4E0-D33C3CB50358}"/>
              </a:ext>
            </a:extLst>
          </p:cNvPr>
          <p:cNvCxnSpPr>
            <a:cxnSpLocks/>
          </p:cNvCxnSpPr>
          <p:nvPr/>
        </p:nvCxnSpPr>
        <p:spPr>
          <a:xfrm>
            <a:off x="506467" y="1793055"/>
            <a:ext cx="379514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35483C71-660D-EC43-8580-C5087A3FE687}"/>
              </a:ext>
            </a:extLst>
          </p:cNvPr>
          <p:cNvSpPr/>
          <p:nvPr/>
        </p:nvSpPr>
        <p:spPr>
          <a:xfrm>
            <a:off x="765991" y="1734006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C1A1B22-B11D-F645-AB7F-208763748A79}"/>
              </a:ext>
            </a:extLst>
          </p:cNvPr>
          <p:cNvSpPr/>
          <p:nvPr/>
        </p:nvSpPr>
        <p:spPr>
          <a:xfrm>
            <a:off x="765991" y="2084354"/>
            <a:ext cx="307149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ИНДЕКС РЕЗУЛЬТАТОВ ОБРАЗОВАНИЯ ШКОЛ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Взвешенная сумма показателей по  отдельным процедурам ГИА (ОГЭ и ЕГЭ) и олимпиадам</a:t>
            </a:r>
          </a:p>
          <a:p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1" name="Объект 4">
            <a:extLst>
              <a:ext uri="{FF2B5EF4-FFF2-40B4-BE49-F238E27FC236}">
                <a16:creationId xmlns:a16="http://schemas.microsoft.com/office/drawing/2014/main" xmlns="" id="{FC5A0C5E-9D6A-0649-9091-0C5EB5BCE2E6}"/>
              </a:ext>
            </a:extLst>
          </p:cNvPr>
          <p:cNvSpPr txBox="1">
            <a:spLocks/>
          </p:cNvSpPr>
          <p:nvPr/>
        </p:nvSpPr>
        <p:spPr>
          <a:xfrm>
            <a:off x="5752431" y="1912268"/>
            <a:ext cx="4668831" cy="442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300" b="0" dirty="0">
                <a:latin typeface="Roboto Light" panose="02000000000000000000" pitchFamily="2" charset="0"/>
                <a:ea typeface="Roboto Light" panose="02000000000000000000" pitchFamily="2" charset="0"/>
              </a:rPr>
              <a:t>Построен с учетом международного опыта построения такого рода индексов</a:t>
            </a:r>
          </a:p>
        </p:txBody>
      </p:sp>
      <p:sp>
        <p:nvSpPr>
          <p:cNvPr id="72" name="Объект 4">
            <a:extLst>
              <a:ext uri="{FF2B5EF4-FFF2-40B4-BE49-F238E27FC236}">
                <a16:creationId xmlns:a16="http://schemas.microsoft.com/office/drawing/2014/main" xmlns="" id="{579CBB46-9A30-924C-8635-214FD47F605F}"/>
              </a:ext>
            </a:extLst>
          </p:cNvPr>
          <p:cNvSpPr txBox="1">
            <a:spLocks/>
          </p:cNvSpPr>
          <p:nvPr/>
        </p:nvSpPr>
        <p:spPr>
          <a:xfrm>
            <a:off x="5752431" y="2662185"/>
            <a:ext cx="4668830" cy="424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0" dirty="0">
                <a:latin typeface="Roboto Light" panose="02000000000000000000" pitchFamily="2" charset="0"/>
                <a:ea typeface="Roboto Light" panose="02000000000000000000" pitchFamily="2" charset="0"/>
              </a:rPr>
              <a:t>Соотносится с подходом, используемым для расчета показателя в национальном проекте «Образование» </a:t>
            </a:r>
          </a:p>
        </p:txBody>
      </p:sp>
      <p:sp>
        <p:nvSpPr>
          <p:cNvPr id="73" name="Объект 4">
            <a:extLst>
              <a:ext uri="{FF2B5EF4-FFF2-40B4-BE49-F238E27FC236}">
                <a16:creationId xmlns:a16="http://schemas.microsoft.com/office/drawing/2014/main" xmlns="" id="{9FFD3D77-8EA0-E14B-868A-E9216A3834CF}"/>
              </a:ext>
            </a:extLst>
          </p:cNvPr>
          <p:cNvSpPr txBox="1">
            <a:spLocks/>
          </p:cNvSpPr>
          <p:nvPr/>
        </p:nvSpPr>
        <p:spPr>
          <a:xfrm>
            <a:off x="5763101" y="3554421"/>
            <a:ext cx="4890055" cy="280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300" b="0" dirty="0">
                <a:latin typeface="Roboto Light" panose="02000000000000000000" pitchFamily="2" charset="0"/>
                <a:ea typeface="Roboto Light" panose="02000000000000000000" pitchFamily="2" charset="0"/>
              </a:rPr>
              <a:t>Отражает значимые для семей и управления результаты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F6F595A4-220C-9341-99E0-0B1D1961C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298" y="324302"/>
            <a:ext cx="334240" cy="33424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553C6211-35F1-814E-9483-D0E9C04EA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131" y="358141"/>
            <a:ext cx="385676" cy="30040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8C67358A-E3F8-7B4B-B12A-5ADD7328DB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27"/>
          <a:stretch/>
        </p:blipFill>
        <p:spPr>
          <a:xfrm>
            <a:off x="11491938" y="335954"/>
            <a:ext cx="483608" cy="384836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FB2F7F02-6E49-964F-8901-80EECAC114DF}"/>
              </a:ext>
            </a:extLst>
          </p:cNvPr>
          <p:cNvSpPr/>
          <p:nvPr/>
        </p:nvSpPr>
        <p:spPr>
          <a:xfrm>
            <a:off x="10447457" y="237500"/>
            <a:ext cx="1551609" cy="54284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Объект 4">
            <a:extLst>
              <a:ext uri="{FF2B5EF4-FFF2-40B4-BE49-F238E27FC236}">
                <a16:creationId xmlns:a16="http://schemas.microsoft.com/office/drawing/2014/main" xmlns="" id="{C3FBB126-0E25-994D-A6F2-139E7772A8AE}"/>
              </a:ext>
            </a:extLst>
          </p:cNvPr>
          <p:cNvSpPr txBox="1">
            <a:spLocks/>
          </p:cNvSpPr>
          <p:nvPr/>
        </p:nvSpPr>
        <p:spPr>
          <a:xfrm>
            <a:off x="5752431" y="4152337"/>
            <a:ext cx="4668830" cy="713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300" b="0" dirty="0">
                <a:latin typeface="Roboto Light" panose="02000000000000000000" pitchFamily="2" charset="0"/>
                <a:ea typeface="Roboto Light" panose="02000000000000000000" pitchFamily="2" charset="0"/>
              </a:rPr>
              <a:t>Для каждого  показателя рассчитывается вес на основе оценки вклада  в итоговое значение индекса 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конфирматорный факторный анализ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CDBA3C22-959A-3144-ABD8-C142EBE7CF8A}"/>
              </a:ext>
            </a:extLst>
          </p:cNvPr>
          <p:cNvGrpSpPr/>
          <p:nvPr/>
        </p:nvGrpSpPr>
        <p:grpSpPr>
          <a:xfrm>
            <a:off x="5129094" y="1874009"/>
            <a:ext cx="519231" cy="519231"/>
            <a:chOff x="4833558" y="9254283"/>
            <a:chExt cx="731960" cy="731960"/>
          </a:xfrm>
        </p:grpSpPr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47CFDA9D-31EF-7C43-960F-E819EAA1AD95}"/>
                </a:ext>
              </a:extLst>
            </p:cNvPr>
            <p:cNvSpPr/>
            <p:nvPr/>
          </p:nvSpPr>
          <p:spPr>
            <a:xfrm>
              <a:off x="5031223" y="9425020"/>
              <a:ext cx="357040" cy="39048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Thin" panose="02000000000000000000" pitchFamily="2" charset="0"/>
                  <a:ea typeface="Roboto Thin" panose="02000000000000000000" pitchFamily="2" charset="0"/>
                  <a:cs typeface="Arial"/>
                </a:rPr>
                <a:t>0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Thin" panose="02000000000000000000" pitchFamily="2" charset="0"/>
                  <a:ea typeface="Roboto Thin" panose="02000000000000000000" pitchFamily="2" charset="0"/>
                  <a:cs typeface="Arial"/>
                </a:rPr>
                <a:t>1</a:t>
              </a:r>
              <a:endPara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Arial"/>
              </a:endParaRPr>
            </a:p>
          </p:txBody>
        </p: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xmlns="" id="{F1894BB0-F91A-664B-B8EC-B478686DFA29}"/>
                </a:ext>
              </a:extLst>
            </p:cNvPr>
            <p:cNvGrpSpPr/>
            <p:nvPr/>
          </p:nvGrpSpPr>
          <p:grpSpPr>
            <a:xfrm>
              <a:off x="4833558" y="9254283"/>
              <a:ext cx="731960" cy="731960"/>
              <a:chOff x="712500" y="5271250"/>
              <a:chExt cx="805156" cy="805156"/>
            </a:xfrm>
          </p:grpSpPr>
          <p:sp>
            <p:nvSpPr>
              <p:cNvPr id="56" name="Прямоугольник: скругленные углы 168">
                <a:extLst>
                  <a:ext uri="{FF2B5EF4-FFF2-40B4-BE49-F238E27FC236}">
                    <a16:creationId xmlns:a16="http://schemas.microsoft.com/office/drawing/2014/main" xmlns="" id="{7D3D1F9E-B7D4-254E-A653-AC1E98777ECA}"/>
                  </a:ext>
                </a:extLst>
              </p:cNvPr>
              <p:cNvSpPr/>
              <p:nvPr/>
            </p:nvSpPr>
            <p:spPr>
              <a:xfrm rot="18900000" flipH="1">
                <a:off x="827959" y="5386709"/>
                <a:ext cx="574239" cy="574239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</a:ln>
              <a:effectLst>
                <a:glow rad="63500">
                  <a:srgbClr val="4996D2">
                    <a:alpha val="10000"/>
                  </a:srgbClr>
                </a:glow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  <p:sp>
            <p:nvSpPr>
              <p:cNvPr id="57" name="Прямоугольник: скругленные углы 169">
                <a:extLst>
                  <a:ext uri="{FF2B5EF4-FFF2-40B4-BE49-F238E27FC236}">
                    <a16:creationId xmlns:a16="http://schemas.microsoft.com/office/drawing/2014/main" xmlns="" id="{61DF0FA2-AD40-454C-9669-E01546928B2A}"/>
                  </a:ext>
                </a:extLst>
              </p:cNvPr>
              <p:cNvSpPr/>
              <p:nvPr/>
            </p:nvSpPr>
            <p:spPr>
              <a:xfrm rot="18900000" flipH="1">
                <a:off x="712500" y="5271250"/>
                <a:ext cx="805156" cy="805156"/>
              </a:xfrm>
              <a:prstGeom prst="roundRect">
                <a:avLst/>
              </a:prstGeom>
              <a:noFill/>
              <a:ln w="6350" cap="flat" cmpd="sng" algn="ctr">
                <a:gradFill flip="none" rotWithShape="1">
                  <a:gsLst>
                    <a:gs pos="0">
                      <a:srgbClr val="4996D2"/>
                    </a:gs>
                    <a:gs pos="64000">
                      <a:srgbClr val="4996D2">
                        <a:alpha val="0"/>
                      </a:srgbClr>
                    </a:gs>
                  </a:gsLst>
                  <a:lin ang="135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5F0CB191-0EF9-534B-87B2-7ED2F4D1149F}"/>
              </a:ext>
            </a:extLst>
          </p:cNvPr>
          <p:cNvGrpSpPr/>
          <p:nvPr/>
        </p:nvGrpSpPr>
        <p:grpSpPr>
          <a:xfrm>
            <a:off x="5131333" y="2640369"/>
            <a:ext cx="519231" cy="519231"/>
            <a:chOff x="4833558" y="9254283"/>
            <a:chExt cx="731960" cy="731960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B91BAD1D-6BBD-F34E-BA69-ADDD098DE577}"/>
                </a:ext>
              </a:extLst>
            </p:cNvPr>
            <p:cNvSpPr/>
            <p:nvPr/>
          </p:nvSpPr>
          <p:spPr>
            <a:xfrm>
              <a:off x="5031223" y="9425020"/>
              <a:ext cx="357040" cy="39048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Thin" panose="02000000000000000000" pitchFamily="2" charset="0"/>
                  <a:ea typeface="Roboto Thin" panose="02000000000000000000" pitchFamily="2" charset="0"/>
                  <a:cs typeface="Arial"/>
                </a:rPr>
                <a:t>0</a:t>
              </a:r>
              <a:r>
                <a:rPr lang="ru-RU" kern="0" dirty="0">
                  <a:solidFill>
                    <a:srgbClr val="C00000"/>
                  </a:solidFill>
                  <a:latin typeface="Roboto Thin" panose="02000000000000000000" pitchFamily="2" charset="0"/>
                  <a:ea typeface="Roboto Thin" panose="02000000000000000000" pitchFamily="2" charset="0"/>
                  <a:cs typeface="Arial"/>
                </a:rPr>
                <a:t>2</a:t>
              </a:r>
              <a:endPara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Arial"/>
              </a:endParaRPr>
            </a:p>
          </p:txBody>
        </p: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xmlns="" id="{BF07B68A-683E-2940-B744-3D50B0C843B4}"/>
                </a:ext>
              </a:extLst>
            </p:cNvPr>
            <p:cNvGrpSpPr/>
            <p:nvPr/>
          </p:nvGrpSpPr>
          <p:grpSpPr>
            <a:xfrm>
              <a:off x="4833558" y="9254283"/>
              <a:ext cx="731960" cy="731960"/>
              <a:chOff x="712500" y="5271250"/>
              <a:chExt cx="805156" cy="805156"/>
            </a:xfrm>
          </p:grpSpPr>
          <p:sp>
            <p:nvSpPr>
              <p:cNvPr id="67" name="Прямоугольник: скругленные углы 168">
                <a:extLst>
                  <a:ext uri="{FF2B5EF4-FFF2-40B4-BE49-F238E27FC236}">
                    <a16:creationId xmlns:a16="http://schemas.microsoft.com/office/drawing/2014/main" xmlns="" id="{882D8984-7ED7-DC4D-88F8-474A332E7A95}"/>
                  </a:ext>
                </a:extLst>
              </p:cNvPr>
              <p:cNvSpPr/>
              <p:nvPr/>
            </p:nvSpPr>
            <p:spPr>
              <a:xfrm rot="18900000" flipH="1">
                <a:off x="827959" y="5386709"/>
                <a:ext cx="574239" cy="574239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</a:ln>
              <a:effectLst>
                <a:glow rad="63500">
                  <a:srgbClr val="4996D2">
                    <a:alpha val="10000"/>
                  </a:srgbClr>
                </a:glow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  <p:sp>
            <p:nvSpPr>
              <p:cNvPr id="68" name="Прямоугольник: скругленные углы 169">
                <a:extLst>
                  <a:ext uri="{FF2B5EF4-FFF2-40B4-BE49-F238E27FC236}">
                    <a16:creationId xmlns:a16="http://schemas.microsoft.com/office/drawing/2014/main" xmlns="" id="{26B21C77-00ED-A647-9937-7BFE1726C7EB}"/>
                  </a:ext>
                </a:extLst>
              </p:cNvPr>
              <p:cNvSpPr/>
              <p:nvPr/>
            </p:nvSpPr>
            <p:spPr>
              <a:xfrm rot="18900000" flipH="1">
                <a:off x="712500" y="5271250"/>
                <a:ext cx="805156" cy="805156"/>
              </a:xfrm>
              <a:prstGeom prst="roundRect">
                <a:avLst/>
              </a:prstGeom>
              <a:noFill/>
              <a:ln w="6350" cap="flat" cmpd="sng" algn="ctr">
                <a:gradFill flip="none" rotWithShape="1">
                  <a:gsLst>
                    <a:gs pos="0">
                      <a:srgbClr val="4996D2"/>
                    </a:gs>
                    <a:gs pos="64000">
                      <a:srgbClr val="4996D2">
                        <a:alpha val="0"/>
                      </a:srgbClr>
                    </a:gs>
                  </a:gsLst>
                  <a:lin ang="135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</p:grp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xmlns="" id="{76CAD88C-404C-CC44-B8CA-18F7C459FE2A}"/>
              </a:ext>
            </a:extLst>
          </p:cNvPr>
          <p:cNvGrpSpPr/>
          <p:nvPr/>
        </p:nvGrpSpPr>
        <p:grpSpPr>
          <a:xfrm>
            <a:off x="5131333" y="3420359"/>
            <a:ext cx="519231" cy="519231"/>
            <a:chOff x="4833558" y="9254283"/>
            <a:chExt cx="731960" cy="731960"/>
          </a:xfrm>
        </p:grpSpPr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8A84B7FD-E8A9-6C49-B14C-C3C1D299E25D}"/>
                </a:ext>
              </a:extLst>
            </p:cNvPr>
            <p:cNvSpPr/>
            <p:nvPr/>
          </p:nvSpPr>
          <p:spPr>
            <a:xfrm>
              <a:off x="5031223" y="9425020"/>
              <a:ext cx="357040" cy="39048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Thin" panose="02000000000000000000" pitchFamily="2" charset="0"/>
                  <a:ea typeface="Roboto Thin" panose="02000000000000000000" pitchFamily="2" charset="0"/>
                  <a:cs typeface="Arial"/>
                </a:rPr>
                <a:t>03</a:t>
              </a:r>
            </a:p>
          </p:txBody>
        </p:sp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xmlns="" id="{9EB83326-0B14-1047-B90E-C4119222E3DB}"/>
                </a:ext>
              </a:extLst>
            </p:cNvPr>
            <p:cNvGrpSpPr/>
            <p:nvPr/>
          </p:nvGrpSpPr>
          <p:grpSpPr>
            <a:xfrm>
              <a:off x="4833558" y="9254283"/>
              <a:ext cx="731960" cy="731960"/>
              <a:chOff x="712500" y="5271250"/>
              <a:chExt cx="805156" cy="805156"/>
            </a:xfrm>
          </p:grpSpPr>
          <p:sp>
            <p:nvSpPr>
              <p:cNvPr id="81" name="Прямоугольник: скругленные углы 168">
                <a:extLst>
                  <a:ext uri="{FF2B5EF4-FFF2-40B4-BE49-F238E27FC236}">
                    <a16:creationId xmlns:a16="http://schemas.microsoft.com/office/drawing/2014/main" xmlns="" id="{B2181C06-56D2-EB48-AB69-643AA027BF9E}"/>
                  </a:ext>
                </a:extLst>
              </p:cNvPr>
              <p:cNvSpPr/>
              <p:nvPr/>
            </p:nvSpPr>
            <p:spPr>
              <a:xfrm rot="18900000" flipH="1">
                <a:off x="827959" y="5386709"/>
                <a:ext cx="574239" cy="574239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</a:ln>
              <a:effectLst>
                <a:glow rad="63500">
                  <a:srgbClr val="4996D2">
                    <a:alpha val="10000"/>
                  </a:srgbClr>
                </a:glow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  <p:sp>
            <p:nvSpPr>
              <p:cNvPr id="82" name="Прямоугольник: скругленные углы 169">
                <a:extLst>
                  <a:ext uri="{FF2B5EF4-FFF2-40B4-BE49-F238E27FC236}">
                    <a16:creationId xmlns:a16="http://schemas.microsoft.com/office/drawing/2014/main" xmlns="" id="{B3E71032-59B9-3F49-853E-7ECDDBAECE33}"/>
                  </a:ext>
                </a:extLst>
              </p:cNvPr>
              <p:cNvSpPr/>
              <p:nvPr/>
            </p:nvSpPr>
            <p:spPr>
              <a:xfrm rot="18900000" flipH="1">
                <a:off x="712500" y="5271250"/>
                <a:ext cx="805156" cy="805156"/>
              </a:xfrm>
              <a:prstGeom prst="roundRect">
                <a:avLst/>
              </a:prstGeom>
              <a:noFill/>
              <a:ln w="6350" cap="flat" cmpd="sng" algn="ctr">
                <a:gradFill flip="none" rotWithShape="1">
                  <a:gsLst>
                    <a:gs pos="0">
                      <a:srgbClr val="4996D2"/>
                    </a:gs>
                    <a:gs pos="64000">
                      <a:srgbClr val="4996D2">
                        <a:alpha val="0"/>
                      </a:srgbClr>
                    </a:gs>
                  </a:gsLst>
                  <a:lin ang="135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</p:grp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xmlns="" id="{1EECF030-6214-0E49-89C4-61848699205A}"/>
              </a:ext>
            </a:extLst>
          </p:cNvPr>
          <p:cNvGrpSpPr/>
          <p:nvPr/>
        </p:nvGrpSpPr>
        <p:grpSpPr>
          <a:xfrm>
            <a:off x="5136333" y="4214048"/>
            <a:ext cx="519231" cy="519231"/>
            <a:chOff x="4833558" y="9254283"/>
            <a:chExt cx="731960" cy="731960"/>
          </a:xfrm>
        </p:grpSpPr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xmlns="" id="{D53815A5-67EA-624C-9B20-84FE85F1B45B}"/>
                </a:ext>
              </a:extLst>
            </p:cNvPr>
            <p:cNvSpPr/>
            <p:nvPr/>
          </p:nvSpPr>
          <p:spPr>
            <a:xfrm>
              <a:off x="5031223" y="9425020"/>
              <a:ext cx="357040" cy="390486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Thin" panose="02000000000000000000" pitchFamily="2" charset="0"/>
                  <a:ea typeface="Roboto Thin" panose="02000000000000000000" pitchFamily="2" charset="0"/>
                  <a:cs typeface="Arial"/>
                </a:rPr>
                <a:t>04</a:t>
              </a:r>
            </a:p>
          </p:txBody>
        </p: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xmlns="" id="{875A23D4-560C-EA46-AAEE-CBF2C3074C2F}"/>
                </a:ext>
              </a:extLst>
            </p:cNvPr>
            <p:cNvGrpSpPr/>
            <p:nvPr/>
          </p:nvGrpSpPr>
          <p:grpSpPr>
            <a:xfrm>
              <a:off x="4833558" y="9254283"/>
              <a:ext cx="731960" cy="731960"/>
              <a:chOff x="712500" y="5271250"/>
              <a:chExt cx="805156" cy="805156"/>
            </a:xfrm>
          </p:grpSpPr>
          <p:sp>
            <p:nvSpPr>
              <p:cNvPr id="86" name="Прямоугольник: скругленные углы 168">
                <a:extLst>
                  <a:ext uri="{FF2B5EF4-FFF2-40B4-BE49-F238E27FC236}">
                    <a16:creationId xmlns:a16="http://schemas.microsoft.com/office/drawing/2014/main" xmlns="" id="{D12FCB3A-7BEF-AD4E-BAA2-44946308706A}"/>
                  </a:ext>
                </a:extLst>
              </p:cNvPr>
              <p:cNvSpPr/>
              <p:nvPr/>
            </p:nvSpPr>
            <p:spPr>
              <a:xfrm rot="18900000" flipH="1">
                <a:off x="827959" y="5386709"/>
                <a:ext cx="574239" cy="574239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</a:ln>
              <a:effectLst>
                <a:glow rad="63500">
                  <a:srgbClr val="4996D2">
                    <a:alpha val="10000"/>
                  </a:srgbClr>
                </a:glow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  <p:sp>
            <p:nvSpPr>
              <p:cNvPr id="87" name="Прямоугольник: скругленные углы 169">
                <a:extLst>
                  <a:ext uri="{FF2B5EF4-FFF2-40B4-BE49-F238E27FC236}">
                    <a16:creationId xmlns:a16="http://schemas.microsoft.com/office/drawing/2014/main" xmlns="" id="{4A78E454-7143-2F47-BC0D-CBCD3E023421}"/>
                  </a:ext>
                </a:extLst>
              </p:cNvPr>
              <p:cNvSpPr/>
              <p:nvPr/>
            </p:nvSpPr>
            <p:spPr>
              <a:xfrm rot="18900000" flipH="1">
                <a:off x="712500" y="5271250"/>
                <a:ext cx="805156" cy="805156"/>
              </a:xfrm>
              <a:prstGeom prst="roundRect">
                <a:avLst/>
              </a:prstGeom>
              <a:noFill/>
              <a:ln w="6350" cap="flat" cmpd="sng" algn="ctr">
                <a:gradFill flip="none" rotWithShape="1">
                  <a:gsLst>
                    <a:gs pos="0">
                      <a:srgbClr val="4996D2"/>
                    </a:gs>
                    <a:gs pos="64000">
                      <a:srgbClr val="4996D2">
                        <a:alpha val="0"/>
                      </a:srgbClr>
                    </a:gs>
                  </a:gsLst>
                  <a:lin ang="135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Roboto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089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9E86B33-D267-DD41-8C1C-E793B53C7883}"/>
              </a:ext>
            </a:extLst>
          </p:cNvPr>
          <p:cNvGrpSpPr/>
          <p:nvPr/>
        </p:nvGrpSpPr>
        <p:grpSpPr>
          <a:xfrm>
            <a:off x="434765" y="4833501"/>
            <a:ext cx="8666318" cy="528798"/>
            <a:chOff x="434139" y="1530153"/>
            <a:chExt cx="8666318" cy="682838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BBF6A080-727D-C24C-B511-2C8FCD8026FB}"/>
                </a:ext>
              </a:extLst>
            </p:cNvPr>
            <p:cNvSpPr/>
            <p:nvPr/>
          </p:nvSpPr>
          <p:spPr>
            <a:xfrm>
              <a:off x="434139" y="1534031"/>
              <a:ext cx="8666318" cy="67896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94EB682D-8073-704C-982B-23510A313D72}"/>
                </a:ext>
              </a:extLst>
            </p:cNvPr>
            <p:cNvSpPr/>
            <p:nvPr/>
          </p:nvSpPr>
          <p:spPr>
            <a:xfrm>
              <a:off x="440953" y="1530153"/>
              <a:ext cx="470863" cy="67895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" name="Объект 4">
            <a:extLst>
              <a:ext uri="{FF2B5EF4-FFF2-40B4-BE49-F238E27FC236}">
                <a16:creationId xmlns:a16="http://schemas.microsoft.com/office/drawing/2014/main" xmlns="" id="{FA2C88D2-D5B6-D14A-8E37-7EA08C599D8C}"/>
              </a:ext>
            </a:extLst>
          </p:cNvPr>
          <p:cNvSpPr txBox="1">
            <a:spLocks/>
          </p:cNvSpPr>
          <p:nvPr/>
        </p:nvSpPr>
        <p:spPr>
          <a:xfrm>
            <a:off x="1004998" y="4901324"/>
            <a:ext cx="6035699" cy="489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latin typeface="Roboto Light" panose="02000000000000000000" pitchFamily="2" charset="0"/>
                <a:ea typeface="Roboto Light" panose="02000000000000000000" pitchFamily="2" charset="0"/>
              </a:rPr>
              <a:t>Проект подготовлен для тиражирования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xmlns="" id="{483410A2-8F29-2144-A4A1-63D0971D7401}"/>
              </a:ext>
            </a:extLst>
          </p:cNvPr>
          <p:cNvGrpSpPr/>
          <p:nvPr/>
        </p:nvGrpSpPr>
        <p:grpSpPr>
          <a:xfrm>
            <a:off x="434139" y="4086100"/>
            <a:ext cx="8666318" cy="659348"/>
            <a:chOff x="434139" y="1530153"/>
            <a:chExt cx="8666318" cy="851418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5CB30796-6897-314C-AB9D-E8666842005C}"/>
                </a:ext>
              </a:extLst>
            </p:cNvPr>
            <p:cNvSpPr/>
            <p:nvPr/>
          </p:nvSpPr>
          <p:spPr>
            <a:xfrm>
              <a:off x="434139" y="1534031"/>
              <a:ext cx="8666318" cy="84754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xmlns="" id="{A7A2B2E8-1506-6849-A827-F92B35F5546D}"/>
                </a:ext>
              </a:extLst>
            </p:cNvPr>
            <p:cNvSpPr/>
            <p:nvPr/>
          </p:nvSpPr>
          <p:spPr>
            <a:xfrm>
              <a:off x="440953" y="1530153"/>
              <a:ext cx="470863" cy="84753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A5C6A186-5CEC-F24C-9E3A-7ABEDEFDDF48}"/>
              </a:ext>
            </a:extLst>
          </p:cNvPr>
          <p:cNvGrpSpPr/>
          <p:nvPr/>
        </p:nvGrpSpPr>
        <p:grpSpPr>
          <a:xfrm>
            <a:off x="434139" y="2137198"/>
            <a:ext cx="8666318" cy="634201"/>
            <a:chOff x="434139" y="1530153"/>
            <a:chExt cx="8666318" cy="437038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A46A555C-D987-334C-9F00-8F9265B00F50}"/>
                </a:ext>
              </a:extLst>
            </p:cNvPr>
            <p:cNvSpPr/>
            <p:nvPr/>
          </p:nvSpPr>
          <p:spPr>
            <a:xfrm>
              <a:off x="434139" y="1534031"/>
              <a:ext cx="8666318" cy="43316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xmlns="" id="{962B64B0-4A52-604D-A5EB-E11E7EDDD1CB}"/>
                </a:ext>
              </a:extLst>
            </p:cNvPr>
            <p:cNvSpPr/>
            <p:nvPr/>
          </p:nvSpPr>
          <p:spPr>
            <a:xfrm>
              <a:off x="440953" y="1530153"/>
              <a:ext cx="470863" cy="43316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11393973-924F-F142-BA82-F4A9E52BD2E4}"/>
              </a:ext>
            </a:extLst>
          </p:cNvPr>
          <p:cNvGrpSpPr/>
          <p:nvPr/>
        </p:nvGrpSpPr>
        <p:grpSpPr>
          <a:xfrm>
            <a:off x="434139" y="2861668"/>
            <a:ext cx="8666318" cy="522730"/>
            <a:chOff x="434139" y="1530153"/>
            <a:chExt cx="8666318" cy="422059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xmlns="" id="{07009F5F-AF33-1D47-8959-186F4BB01E0B}"/>
                </a:ext>
              </a:extLst>
            </p:cNvPr>
            <p:cNvSpPr/>
            <p:nvPr/>
          </p:nvSpPr>
          <p:spPr>
            <a:xfrm>
              <a:off x="434139" y="1534031"/>
              <a:ext cx="8666318" cy="41818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C3A1C28C-622A-5A49-BC5E-4644DDEA9E52}"/>
                </a:ext>
              </a:extLst>
            </p:cNvPr>
            <p:cNvSpPr/>
            <p:nvPr/>
          </p:nvSpPr>
          <p:spPr>
            <a:xfrm>
              <a:off x="440953" y="1530153"/>
              <a:ext cx="470863" cy="41818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6CDD6898-01BB-9F48-8A74-1BDEC0CA92A7}"/>
              </a:ext>
            </a:extLst>
          </p:cNvPr>
          <p:cNvGrpSpPr/>
          <p:nvPr/>
        </p:nvGrpSpPr>
        <p:grpSpPr>
          <a:xfrm>
            <a:off x="434139" y="3459061"/>
            <a:ext cx="8666318" cy="528798"/>
            <a:chOff x="434139" y="1530153"/>
            <a:chExt cx="8666318" cy="682838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5A61E21E-3D06-E645-954A-06F4B620DD73}"/>
                </a:ext>
              </a:extLst>
            </p:cNvPr>
            <p:cNvSpPr/>
            <p:nvPr/>
          </p:nvSpPr>
          <p:spPr>
            <a:xfrm>
              <a:off x="434139" y="1534031"/>
              <a:ext cx="8666318" cy="67896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5ADE4FBB-0AAE-954E-ACB4-4A2F6BAFD4C2}"/>
                </a:ext>
              </a:extLst>
            </p:cNvPr>
            <p:cNvSpPr/>
            <p:nvPr/>
          </p:nvSpPr>
          <p:spPr>
            <a:xfrm>
              <a:off x="440953" y="1530153"/>
              <a:ext cx="470863" cy="67895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485811F8-B7B1-1F48-A087-DFFBB7ECB637}"/>
              </a:ext>
            </a:extLst>
          </p:cNvPr>
          <p:cNvGrpSpPr/>
          <p:nvPr/>
        </p:nvGrpSpPr>
        <p:grpSpPr>
          <a:xfrm>
            <a:off x="434139" y="1530153"/>
            <a:ext cx="8666318" cy="521814"/>
            <a:chOff x="434139" y="1530153"/>
            <a:chExt cx="8666318" cy="52181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266C4B5D-3D40-C340-B4D5-D6C14EC92098}"/>
                </a:ext>
              </a:extLst>
            </p:cNvPr>
            <p:cNvSpPr/>
            <p:nvPr/>
          </p:nvSpPr>
          <p:spPr>
            <a:xfrm>
              <a:off x="434139" y="1534031"/>
              <a:ext cx="8666318" cy="51793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DE190076-E8D4-CD41-AEC2-83A21D2631CA}"/>
                </a:ext>
              </a:extLst>
            </p:cNvPr>
            <p:cNvSpPr/>
            <p:nvPr/>
          </p:nvSpPr>
          <p:spPr>
            <a:xfrm>
              <a:off x="440953" y="1530153"/>
              <a:ext cx="470863" cy="51793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195" y="346355"/>
            <a:ext cx="7623389" cy="47847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ОЖИДАЕМЫЕ РЕЗУЛЬТАТЫ</a:t>
            </a:r>
          </a:p>
        </p:txBody>
      </p:sp>
      <p:sp>
        <p:nvSpPr>
          <p:cNvPr id="57" name="Прямоугольник 15">
            <a:extLst>
              <a:ext uri="{FF2B5EF4-FFF2-40B4-BE49-F238E27FC236}">
                <a16:creationId xmlns:a16="http://schemas.microsoft.com/office/drawing/2014/main" xmlns="" id="{53EA2BAD-C6F8-E74C-9B3C-A3F2E3CCFCBB}"/>
              </a:ext>
            </a:extLst>
          </p:cNvPr>
          <p:cNvSpPr/>
          <p:nvPr/>
        </p:nvSpPr>
        <p:spPr>
          <a:xfrm rot="2700000">
            <a:off x="341840" y="522595"/>
            <a:ext cx="66312" cy="6631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914400 h 1005840"/>
              <a:gd name="connsiteX1" fmla="*/ 0 w 914400"/>
              <a:gd name="connsiteY1" fmla="*/ 0 h 1005840"/>
              <a:gd name="connsiteX2" fmla="*/ 914400 w 914400"/>
              <a:gd name="connsiteY2" fmla="*/ 0 h 1005840"/>
              <a:gd name="connsiteX3" fmla="*/ 914400 w 914400"/>
              <a:gd name="connsiteY3" fmla="*/ 914400 h 1005840"/>
              <a:gd name="connsiteX4" fmla="*/ 91440 w 914400"/>
              <a:gd name="connsiteY4" fmla="*/ 1005840 h 1005840"/>
              <a:gd name="connsiteX0" fmla="*/ 0 w 914400"/>
              <a:gd name="connsiteY0" fmla="*/ 914400 h 914400"/>
              <a:gd name="connsiteX1" fmla="*/ 0 w 914400"/>
              <a:gd name="connsiteY1" fmla="*/ 0 h 914400"/>
              <a:gd name="connsiteX2" fmla="*/ 914400 w 914400"/>
              <a:gd name="connsiteY2" fmla="*/ 0 h 914400"/>
              <a:gd name="connsiteX3" fmla="*/ 914400 w 914400"/>
              <a:gd name="connsiteY3" fmla="*/ 91440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</a:path>
            </a:pathLst>
          </a:custGeom>
          <a:noFill/>
          <a:ln w="12700" cap="rnd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8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296288C0-B437-EA41-8FF4-A3F0B4362C42}"/>
              </a:ext>
            </a:extLst>
          </p:cNvPr>
          <p:cNvCxnSpPr/>
          <p:nvPr/>
        </p:nvCxnSpPr>
        <p:spPr>
          <a:xfrm>
            <a:off x="492749" y="6460761"/>
            <a:ext cx="1099230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с двумя учесеченными противолежащими углами 62">
            <a:extLst>
              <a:ext uri="{FF2B5EF4-FFF2-40B4-BE49-F238E27FC236}">
                <a16:creationId xmlns:a16="http://schemas.microsoft.com/office/drawing/2014/main" xmlns="" id="{01C73D3F-4C61-F14B-A2EA-490934F6813C}"/>
              </a:ext>
            </a:extLst>
          </p:cNvPr>
          <p:cNvSpPr/>
          <p:nvPr/>
        </p:nvSpPr>
        <p:spPr>
          <a:xfrm rot="5400000">
            <a:off x="11496841" y="6339171"/>
            <a:ext cx="213922" cy="457101"/>
          </a:xfrm>
          <a:prstGeom prst="snip2DiagRect">
            <a:avLst>
              <a:gd name="adj1" fmla="val 0"/>
              <a:gd name="adj2" fmla="val 3340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xmlns="" id="{A1DF227D-585A-064E-B710-AA51134468FF}"/>
              </a:ext>
            </a:extLst>
          </p:cNvPr>
          <p:cNvSpPr txBox="1">
            <a:spLocks/>
          </p:cNvSpPr>
          <p:nvPr/>
        </p:nvSpPr>
        <p:spPr>
          <a:xfrm>
            <a:off x="1004372" y="1579168"/>
            <a:ext cx="6507295" cy="628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Обеспечен доступ всех учащихся к качественным образовательным ресурсам (в т.ч. сетевым) в соответствии с их  образовательными запросами и потребностями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42DC05-931E-F34D-A5DD-F83401365689}"/>
              </a:ext>
            </a:extLst>
          </p:cNvPr>
          <p:cNvSpPr txBox="1"/>
          <p:nvPr/>
        </p:nvSpPr>
        <p:spPr>
          <a:xfrm>
            <a:off x="526793" y="16138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xmlns="" id="{922061B8-E49C-D442-8514-5E5B771AE3FC}"/>
              </a:ext>
            </a:extLst>
          </p:cNvPr>
          <p:cNvSpPr txBox="1">
            <a:spLocks/>
          </p:cNvSpPr>
          <p:nvPr/>
        </p:nvSpPr>
        <p:spPr>
          <a:xfrm>
            <a:off x="1004372" y="2161300"/>
            <a:ext cx="5913263" cy="572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Выросло качество  образовательных результатов  учащихся на ступенях основной и старшей школы, включая сокращение доли неуспешных и увеличение числа   учащихся с  результатами высокого уровня в ГИА и олимпиадах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8213AF8-D584-C941-8D3A-81CF074798B9}"/>
              </a:ext>
            </a:extLst>
          </p:cNvPr>
          <p:cNvSpPr txBox="1"/>
          <p:nvPr/>
        </p:nvSpPr>
        <p:spPr>
          <a:xfrm>
            <a:off x="526793" y="22663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xmlns="" id="{7C41FA66-CB20-B445-A2A8-895F8F66F890}"/>
              </a:ext>
            </a:extLst>
          </p:cNvPr>
          <p:cNvSpPr txBox="1">
            <a:spLocks/>
          </p:cNvSpPr>
          <p:nvPr/>
        </p:nvSpPr>
        <p:spPr>
          <a:xfrm>
            <a:off x="1004372" y="2903257"/>
            <a:ext cx="6317456" cy="83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Педагоги используют современные методы преподавания и оценивания, включены в сети профессионального развития </a:t>
            </a:r>
            <a:endParaRPr lang="ru-RU" sz="1200" b="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759C5A-FEB4-F145-83B7-43069090EFC2}"/>
              </a:ext>
            </a:extLst>
          </p:cNvPr>
          <p:cNvSpPr txBox="1"/>
          <p:nvPr/>
        </p:nvSpPr>
        <p:spPr>
          <a:xfrm>
            <a:off x="526793" y="29442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3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Объект 4">
            <a:extLst>
              <a:ext uri="{FF2B5EF4-FFF2-40B4-BE49-F238E27FC236}">
                <a16:creationId xmlns:a16="http://schemas.microsoft.com/office/drawing/2014/main" xmlns="" id="{B633E3A6-7B60-5642-8F47-700786BD38BF}"/>
              </a:ext>
            </a:extLst>
          </p:cNvPr>
          <p:cNvSpPr txBox="1">
            <a:spLocks/>
          </p:cNvSpPr>
          <p:nvPr/>
        </p:nvSpPr>
        <p:spPr>
          <a:xfrm>
            <a:off x="1004372" y="3522043"/>
            <a:ext cx="6035699" cy="42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Школы перешли в  режим саморазвития,  управляются  с опорой на данные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C395C49-4D16-3B41-A55F-3692EC11D1F5}"/>
              </a:ext>
            </a:extLst>
          </p:cNvPr>
          <p:cNvSpPr txBox="1"/>
          <p:nvPr/>
        </p:nvSpPr>
        <p:spPr>
          <a:xfrm>
            <a:off x="526793" y="353324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4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7" name="Объект 4">
            <a:extLst>
              <a:ext uri="{FF2B5EF4-FFF2-40B4-BE49-F238E27FC236}">
                <a16:creationId xmlns:a16="http://schemas.microsoft.com/office/drawing/2014/main" xmlns="" id="{31B6CD49-6709-144B-AD7C-E536ED2DC1F5}"/>
              </a:ext>
            </a:extLst>
          </p:cNvPr>
          <p:cNvSpPr txBox="1">
            <a:spLocks/>
          </p:cNvSpPr>
          <p:nvPr/>
        </p:nvSpPr>
        <p:spPr>
          <a:xfrm>
            <a:off x="1004373" y="4123944"/>
            <a:ext cx="5528950" cy="489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latin typeface="Roboto Light" panose="02000000000000000000" pitchFamily="2" charset="0"/>
                <a:ea typeface="Roboto Light" panose="02000000000000000000" pitchFamily="2" charset="0"/>
              </a:rPr>
              <a:t>Реализуются  разнообразные модели взаимоотношений участников экосистемы (партнерства, сети, комплексы и др.), обеспечивающие эффективное использование ресурсов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903F573-9835-2A44-ABE6-8745907583C0}"/>
              </a:ext>
            </a:extLst>
          </p:cNvPr>
          <p:cNvSpPr txBox="1"/>
          <p:nvPr/>
        </p:nvSpPr>
        <p:spPr>
          <a:xfrm>
            <a:off x="526793" y="42288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3DEFD1AF-C75E-B140-8370-D69F41F09FA4}"/>
              </a:ext>
            </a:extLst>
          </p:cNvPr>
          <p:cNvSpPr/>
          <p:nvPr/>
        </p:nvSpPr>
        <p:spPr>
          <a:xfrm>
            <a:off x="7645868" y="1282275"/>
            <a:ext cx="4964400" cy="4964400"/>
          </a:xfrm>
          <a:prstGeom prst="ellipse">
            <a:avLst/>
          </a:prstGeom>
          <a:solidFill>
            <a:schemeClr val="bg1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6539B35-E9BD-D74E-A327-D0C025433C59}"/>
              </a:ext>
            </a:extLst>
          </p:cNvPr>
          <p:cNvSpPr txBox="1"/>
          <p:nvPr/>
        </p:nvSpPr>
        <p:spPr>
          <a:xfrm>
            <a:off x="403800" y="88041"/>
            <a:ext cx="9584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F046760-AA12-0A4E-B5E9-F9A0D07C4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3140" r="32936" b="2786"/>
          <a:stretch/>
        </p:blipFill>
        <p:spPr>
          <a:xfrm>
            <a:off x="7634729" y="1267247"/>
            <a:ext cx="4964400" cy="4964400"/>
          </a:xfrm>
          <a:prstGeom prst="ellips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B36849CB-B410-554F-B5AA-8E093A16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298" y="324302"/>
            <a:ext cx="334240" cy="33424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1C6D52D7-6081-8C4A-BF4D-6716976F0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131" y="358141"/>
            <a:ext cx="385676" cy="30040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626282F7-C7DF-5944-AF5C-B8A32FCD16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27"/>
          <a:stretch/>
        </p:blipFill>
        <p:spPr>
          <a:xfrm>
            <a:off x="11491938" y="335954"/>
            <a:ext cx="483608" cy="384836"/>
          </a:xfrm>
          <a:prstGeom prst="rect">
            <a:avLst/>
          </a:prstGeom>
        </p:spPr>
      </p:pic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16982018-83E8-614F-9C22-1DB905A0A10D}"/>
              </a:ext>
            </a:extLst>
          </p:cNvPr>
          <p:cNvSpPr/>
          <p:nvPr/>
        </p:nvSpPr>
        <p:spPr>
          <a:xfrm>
            <a:off x="10447457" y="237500"/>
            <a:ext cx="1551609" cy="54284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76B59A3-82A0-E94E-BF02-C8347EEBD2BD}"/>
              </a:ext>
            </a:extLst>
          </p:cNvPr>
          <p:cNvSpPr txBox="1"/>
          <p:nvPr/>
        </p:nvSpPr>
        <p:spPr>
          <a:xfrm>
            <a:off x="527419" y="49013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B5180A6-FF74-5742-B9D9-F994944D9EA7}"/>
              </a:ext>
            </a:extLst>
          </p:cNvPr>
          <p:cNvSpPr txBox="1"/>
          <p:nvPr/>
        </p:nvSpPr>
        <p:spPr>
          <a:xfrm>
            <a:off x="11477315" y="64387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noProof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4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56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7D00F76-DBC6-D241-AE44-C5885699115D}"/>
              </a:ext>
            </a:extLst>
          </p:cNvPr>
          <p:cNvSpPr/>
          <p:nvPr/>
        </p:nvSpPr>
        <p:spPr>
          <a:xfrm>
            <a:off x="0" y="3093797"/>
            <a:ext cx="10429407" cy="291892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EB2BFE-9CAB-1D46-8475-98E2E13A7F77}"/>
              </a:ext>
            </a:extLst>
          </p:cNvPr>
          <p:cNvSpPr txBox="1"/>
          <p:nvPr/>
        </p:nvSpPr>
        <p:spPr>
          <a:xfrm>
            <a:off x="443933" y="3515982"/>
            <a:ext cx="5507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Стажировки на базе школ </a:t>
            </a:r>
          </a:p>
          <a:p>
            <a:pPr lvl="0"/>
            <a:r>
              <a:rPr lang="ru-RU" sz="2400" dirty="0" smtClea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для учителей </a:t>
            </a:r>
            <a:r>
              <a:rPr lang="ru-RU" sz="2400" dirty="0" smtClea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и их учеников </a:t>
            </a:r>
          </a:p>
          <a:p>
            <a:pPr lvl="0"/>
            <a:r>
              <a:rPr lang="ru-RU" sz="2400" dirty="0" smtClea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на примере Лицея НИУ ВШЭ</a:t>
            </a:r>
            <a:endParaRPr lang="ru-RU" sz="2400" dirty="0" smtClean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A33ACA2-5FD4-FE43-BBFC-72CE2CFDE6A6}"/>
              </a:ext>
            </a:extLst>
          </p:cNvPr>
          <p:cNvSpPr txBox="1"/>
          <p:nvPr/>
        </p:nvSpPr>
        <p:spPr>
          <a:xfrm>
            <a:off x="457049" y="6131755"/>
            <a:ext cx="4847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Покровск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2019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C15F4D0-C0B6-5D40-A7DC-DA7A52DB2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9" y="332971"/>
            <a:ext cx="500448" cy="50044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7F68E23-DD67-7949-B55D-141F35295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49" y="366810"/>
            <a:ext cx="599066" cy="46660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963D3E9-49C7-984E-AABC-ED2CFFCDE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27"/>
          <a:stretch/>
        </p:blipFill>
        <p:spPr>
          <a:xfrm>
            <a:off x="1950016" y="332971"/>
            <a:ext cx="643801" cy="512311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утренний, ноутбук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D42059-3D67-9844-BE31-C13E2D4BFA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r="2558" b="1478"/>
          <a:stretch/>
        </p:blipFill>
        <p:spPr>
          <a:xfrm>
            <a:off x="5780670" y="1724632"/>
            <a:ext cx="5813060" cy="382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28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9E86B33-D267-DD41-8C1C-E793B53C7883}"/>
              </a:ext>
            </a:extLst>
          </p:cNvPr>
          <p:cNvGrpSpPr/>
          <p:nvPr/>
        </p:nvGrpSpPr>
        <p:grpSpPr>
          <a:xfrm>
            <a:off x="404426" y="4463330"/>
            <a:ext cx="8666318" cy="528798"/>
            <a:chOff x="434139" y="1530153"/>
            <a:chExt cx="8666318" cy="682838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BBF6A080-727D-C24C-B511-2C8FCD8026FB}"/>
                </a:ext>
              </a:extLst>
            </p:cNvPr>
            <p:cNvSpPr/>
            <p:nvPr/>
          </p:nvSpPr>
          <p:spPr>
            <a:xfrm>
              <a:off x="434139" y="1534031"/>
              <a:ext cx="8666318" cy="67896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94EB682D-8073-704C-982B-23510A313D72}"/>
                </a:ext>
              </a:extLst>
            </p:cNvPr>
            <p:cNvSpPr/>
            <p:nvPr/>
          </p:nvSpPr>
          <p:spPr>
            <a:xfrm>
              <a:off x="440953" y="1530153"/>
              <a:ext cx="470863" cy="67895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" name="Объект 4">
            <a:extLst>
              <a:ext uri="{FF2B5EF4-FFF2-40B4-BE49-F238E27FC236}">
                <a16:creationId xmlns:a16="http://schemas.microsoft.com/office/drawing/2014/main" xmlns="" id="{FA2C88D2-D5B6-D14A-8E37-7EA08C599D8C}"/>
              </a:ext>
            </a:extLst>
          </p:cNvPr>
          <p:cNvSpPr txBox="1">
            <a:spLocks/>
          </p:cNvSpPr>
          <p:nvPr/>
        </p:nvSpPr>
        <p:spPr>
          <a:xfrm>
            <a:off x="974659" y="4531153"/>
            <a:ext cx="6035699" cy="489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latin typeface="Roboto Light" panose="02000000000000000000" pitchFamily="2" charset="0"/>
                <a:ea typeface="Roboto Light" panose="02000000000000000000" pitchFamily="2" charset="0"/>
              </a:rPr>
              <a:t>Полезно не только для участников, но и для волонтеров. Ребята поняли, какие у них были недоработки и что нужно исправить, что можно сделать еще лучше.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xmlns="" id="{483410A2-8F29-2144-A4A1-63D0971D7401}"/>
              </a:ext>
            </a:extLst>
          </p:cNvPr>
          <p:cNvGrpSpPr/>
          <p:nvPr/>
        </p:nvGrpSpPr>
        <p:grpSpPr>
          <a:xfrm>
            <a:off x="403800" y="3715929"/>
            <a:ext cx="8666318" cy="659348"/>
            <a:chOff x="434139" y="1530153"/>
            <a:chExt cx="8666318" cy="851418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5CB30796-6897-314C-AB9D-E8666842005C}"/>
                </a:ext>
              </a:extLst>
            </p:cNvPr>
            <p:cNvSpPr/>
            <p:nvPr/>
          </p:nvSpPr>
          <p:spPr>
            <a:xfrm>
              <a:off x="434139" y="1534031"/>
              <a:ext cx="8666318" cy="84754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xmlns="" id="{A7A2B2E8-1506-6849-A827-F92B35F5546D}"/>
                </a:ext>
              </a:extLst>
            </p:cNvPr>
            <p:cNvSpPr/>
            <p:nvPr/>
          </p:nvSpPr>
          <p:spPr>
            <a:xfrm>
              <a:off x="440953" y="1530153"/>
              <a:ext cx="470863" cy="84753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A5C6A186-5CEC-F24C-9E3A-7ABEDEFDDF48}"/>
              </a:ext>
            </a:extLst>
          </p:cNvPr>
          <p:cNvGrpSpPr/>
          <p:nvPr/>
        </p:nvGrpSpPr>
        <p:grpSpPr>
          <a:xfrm>
            <a:off x="403800" y="1767027"/>
            <a:ext cx="8666318" cy="634201"/>
            <a:chOff x="434139" y="1530153"/>
            <a:chExt cx="8666318" cy="437038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A46A555C-D987-334C-9F00-8F9265B00F50}"/>
                </a:ext>
              </a:extLst>
            </p:cNvPr>
            <p:cNvSpPr/>
            <p:nvPr/>
          </p:nvSpPr>
          <p:spPr>
            <a:xfrm>
              <a:off x="434139" y="1534031"/>
              <a:ext cx="8666318" cy="43316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xmlns="" id="{962B64B0-4A52-604D-A5EB-E11E7EDDD1CB}"/>
                </a:ext>
              </a:extLst>
            </p:cNvPr>
            <p:cNvSpPr/>
            <p:nvPr/>
          </p:nvSpPr>
          <p:spPr>
            <a:xfrm>
              <a:off x="440953" y="1530153"/>
              <a:ext cx="470863" cy="43316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11393973-924F-F142-BA82-F4A9E52BD2E4}"/>
              </a:ext>
            </a:extLst>
          </p:cNvPr>
          <p:cNvGrpSpPr/>
          <p:nvPr/>
        </p:nvGrpSpPr>
        <p:grpSpPr>
          <a:xfrm>
            <a:off x="403800" y="2491497"/>
            <a:ext cx="8666318" cy="522730"/>
            <a:chOff x="434139" y="1530153"/>
            <a:chExt cx="8666318" cy="422059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xmlns="" id="{07009F5F-AF33-1D47-8959-186F4BB01E0B}"/>
                </a:ext>
              </a:extLst>
            </p:cNvPr>
            <p:cNvSpPr/>
            <p:nvPr/>
          </p:nvSpPr>
          <p:spPr>
            <a:xfrm>
              <a:off x="434139" y="1534031"/>
              <a:ext cx="8666318" cy="41818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C3A1C28C-622A-5A49-BC5E-4644DDEA9E52}"/>
                </a:ext>
              </a:extLst>
            </p:cNvPr>
            <p:cNvSpPr/>
            <p:nvPr/>
          </p:nvSpPr>
          <p:spPr>
            <a:xfrm>
              <a:off x="440953" y="1530153"/>
              <a:ext cx="470863" cy="41818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6CDD6898-01BB-9F48-8A74-1BDEC0CA92A7}"/>
              </a:ext>
            </a:extLst>
          </p:cNvPr>
          <p:cNvGrpSpPr/>
          <p:nvPr/>
        </p:nvGrpSpPr>
        <p:grpSpPr>
          <a:xfrm>
            <a:off x="403800" y="3088890"/>
            <a:ext cx="8666318" cy="528798"/>
            <a:chOff x="434139" y="1530153"/>
            <a:chExt cx="8666318" cy="682838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5A61E21E-3D06-E645-954A-06F4B620DD73}"/>
                </a:ext>
              </a:extLst>
            </p:cNvPr>
            <p:cNvSpPr/>
            <p:nvPr/>
          </p:nvSpPr>
          <p:spPr>
            <a:xfrm>
              <a:off x="434139" y="1534031"/>
              <a:ext cx="8666318" cy="67896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5ADE4FBB-0AAE-954E-ACB4-4A2F6BAFD4C2}"/>
                </a:ext>
              </a:extLst>
            </p:cNvPr>
            <p:cNvSpPr/>
            <p:nvPr/>
          </p:nvSpPr>
          <p:spPr>
            <a:xfrm>
              <a:off x="440953" y="1530153"/>
              <a:ext cx="470863" cy="67895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485811F8-B7B1-1F48-A087-DFFBB7ECB637}"/>
              </a:ext>
            </a:extLst>
          </p:cNvPr>
          <p:cNvGrpSpPr/>
          <p:nvPr/>
        </p:nvGrpSpPr>
        <p:grpSpPr>
          <a:xfrm>
            <a:off x="403800" y="1159982"/>
            <a:ext cx="8666318" cy="521814"/>
            <a:chOff x="434139" y="1530153"/>
            <a:chExt cx="8666318" cy="52181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266C4B5D-3D40-C340-B4D5-D6C14EC92098}"/>
                </a:ext>
              </a:extLst>
            </p:cNvPr>
            <p:cNvSpPr/>
            <p:nvPr/>
          </p:nvSpPr>
          <p:spPr>
            <a:xfrm>
              <a:off x="434139" y="1534031"/>
              <a:ext cx="8666318" cy="51793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DE190076-E8D4-CD41-AEC2-83A21D2631CA}"/>
                </a:ext>
              </a:extLst>
            </p:cNvPr>
            <p:cNvSpPr/>
            <p:nvPr/>
          </p:nvSpPr>
          <p:spPr>
            <a:xfrm>
              <a:off x="440953" y="1530153"/>
              <a:ext cx="470863" cy="51793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0953" y="372581"/>
            <a:ext cx="7623389" cy="47847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Стажировка для школьников в лицее НИУ ВШЭ: </a:t>
            </a:r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xmlns="" id="{A1DF227D-585A-064E-B710-AA51134468FF}"/>
              </a:ext>
            </a:extLst>
          </p:cNvPr>
          <p:cNvSpPr txBox="1">
            <a:spLocks/>
          </p:cNvSpPr>
          <p:nvPr/>
        </p:nvSpPr>
        <p:spPr>
          <a:xfrm>
            <a:off x="974033" y="1208997"/>
            <a:ext cx="6507295" cy="628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Возможность не только узнать лицей, но и проверить себя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42DC05-931E-F34D-A5DD-F83401365689}"/>
              </a:ext>
            </a:extLst>
          </p:cNvPr>
          <p:cNvSpPr txBox="1"/>
          <p:nvPr/>
        </p:nvSpPr>
        <p:spPr>
          <a:xfrm>
            <a:off x="496454" y="12437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xmlns="" id="{922061B8-E49C-D442-8514-5E5B771AE3FC}"/>
              </a:ext>
            </a:extLst>
          </p:cNvPr>
          <p:cNvSpPr txBox="1">
            <a:spLocks/>
          </p:cNvSpPr>
          <p:nvPr/>
        </p:nvSpPr>
        <p:spPr>
          <a:xfrm>
            <a:off x="974033" y="1791129"/>
            <a:ext cx="6035699" cy="572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Лицей – прообраз НИУ ВШЭ. Стажировка направлена на знакомство с образовательными программами университета, помощь в реализации индивидуальной образовательной траектории и развитие самостоятельности у старшеклассников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8213AF8-D584-C941-8D3A-81CF074798B9}"/>
              </a:ext>
            </a:extLst>
          </p:cNvPr>
          <p:cNvSpPr txBox="1"/>
          <p:nvPr/>
        </p:nvSpPr>
        <p:spPr>
          <a:xfrm>
            <a:off x="496454" y="18962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xmlns="" id="{7C41FA66-CB20-B445-A2A8-895F8F66F890}"/>
              </a:ext>
            </a:extLst>
          </p:cNvPr>
          <p:cNvSpPr txBox="1">
            <a:spLocks/>
          </p:cNvSpPr>
          <p:nvPr/>
        </p:nvSpPr>
        <p:spPr>
          <a:xfrm>
            <a:off x="974033" y="2462914"/>
            <a:ext cx="6317456" cy="83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Все старшеклассники </a:t>
            </a:r>
            <a:r>
              <a:rPr lang="ru-RU" sz="1100" b="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вибирают</a:t>
            </a:r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для себя одно из восьми направлений обучения («Экономика и математика»; «Юриспруденция»; «Гуманитарные науки»;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«Психология» и другие)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759C5A-FEB4-F145-83B7-43069090EFC2}"/>
              </a:ext>
            </a:extLst>
          </p:cNvPr>
          <p:cNvSpPr txBox="1"/>
          <p:nvPr/>
        </p:nvSpPr>
        <p:spPr>
          <a:xfrm>
            <a:off x="496454" y="25740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3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Объект 4">
            <a:extLst>
              <a:ext uri="{FF2B5EF4-FFF2-40B4-BE49-F238E27FC236}">
                <a16:creationId xmlns:a16="http://schemas.microsoft.com/office/drawing/2014/main" xmlns="" id="{B633E3A6-7B60-5642-8F47-700786BD38BF}"/>
              </a:ext>
            </a:extLst>
          </p:cNvPr>
          <p:cNvSpPr txBox="1">
            <a:spLocks/>
          </p:cNvSpPr>
          <p:nvPr/>
        </p:nvSpPr>
        <p:spPr>
          <a:xfrm>
            <a:off x="974033" y="3151872"/>
            <a:ext cx="6035699" cy="42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Посещают все занятия вместе с лицеистами и участвуют в экскурсиях </a:t>
            </a:r>
            <a:b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и внеурочных проектах </a:t>
            </a:r>
            <a:endParaRPr lang="ru-RU" sz="1200" b="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C395C49-4D16-3B41-A55F-3692EC11D1F5}"/>
              </a:ext>
            </a:extLst>
          </p:cNvPr>
          <p:cNvSpPr txBox="1"/>
          <p:nvPr/>
        </p:nvSpPr>
        <p:spPr>
          <a:xfrm>
            <a:off x="496454" y="31630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4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7" name="Объект 4">
            <a:extLst>
              <a:ext uri="{FF2B5EF4-FFF2-40B4-BE49-F238E27FC236}">
                <a16:creationId xmlns:a16="http://schemas.microsoft.com/office/drawing/2014/main" xmlns="" id="{31B6CD49-6709-144B-AD7C-E536ED2DC1F5}"/>
              </a:ext>
            </a:extLst>
          </p:cNvPr>
          <p:cNvSpPr txBox="1">
            <a:spLocks/>
          </p:cNvSpPr>
          <p:nvPr/>
        </p:nvSpPr>
        <p:spPr>
          <a:xfrm>
            <a:off x="974034" y="3753773"/>
            <a:ext cx="5528950" cy="489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latin typeface="Roboto Light" panose="02000000000000000000" pitchFamily="2" charset="0"/>
                <a:ea typeface="Roboto Light" panose="02000000000000000000" pitchFamily="2" charset="0"/>
              </a:rPr>
              <a:t>Волонтеры-лицеисты не просто курировали стажеров, но и сами разработали для них внеурочную программу мероприятий в зависимости от выбранного направления.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903F573-9835-2A44-ABE6-8745907583C0}"/>
              </a:ext>
            </a:extLst>
          </p:cNvPr>
          <p:cNvSpPr txBox="1"/>
          <p:nvPr/>
        </p:nvSpPr>
        <p:spPr>
          <a:xfrm>
            <a:off x="496454" y="38587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6539B35-E9BD-D74E-A327-D0C025433C59}"/>
              </a:ext>
            </a:extLst>
          </p:cNvPr>
          <p:cNvSpPr txBox="1"/>
          <p:nvPr/>
        </p:nvSpPr>
        <p:spPr>
          <a:xfrm>
            <a:off x="403800" y="88041"/>
            <a:ext cx="9584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626282F7-C7DF-5944-AF5C-B8A32FCD1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27"/>
          <a:stretch/>
        </p:blipFill>
        <p:spPr>
          <a:xfrm>
            <a:off x="11491938" y="335954"/>
            <a:ext cx="483608" cy="38483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76B59A3-82A0-E94E-BF02-C8347EEBD2BD}"/>
              </a:ext>
            </a:extLst>
          </p:cNvPr>
          <p:cNvSpPr txBox="1"/>
          <p:nvPr/>
        </p:nvSpPr>
        <p:spPr>
          <a:xfrm>
            <a:off x="497080" y="45311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6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5C29FF52-C539-D447-98E2-20E2AB9C9327}"/>
              </a:ext>
            </a:extLst>
          </p:cNvPr>
          <p:cNvCxnSpPr/>
          <p:nvPr/>
        </p:nvCxnSpPr>
        <p:spPr>
          <a:xfrm>
            <a:off x="492749" y="6460761"/>
            <a:ext cx="1099230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с двумя учесеченными противолежащими углами 57">
            <a:extLst>
              <a:ext uri="{FF2B5EF4-FFF2-40B4-BE49-F238E27FC236}">
                <a16:creationId xmlns:a16="http://schemas.microsoft.com/office/drawing/2014/main" xmlns="" id="{066E8B52-8CFF-284C-B71C-171BB73D75C2}"/>
              </a:ext>
            </a:extLst>
          </p:cNvPr>
          <p:cNvSpPr/>
          <p:nvPr/>
        </p:nvSpPr>
        <p:spPr>
          <a:xfrm rot="5400000">
            <a:off x="11496841" y="6339171"/>
            <a:ext cx="213922" cy="457101"/>
          </a:xfrm>
          <a:prstGeom prst="snip2DiagRect">
            <a:avLst>
              <a:gd name="adj1" fmla="val 0"/>
              <a:gd name="adj2" fmla="val 3340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E5AD0BF-EDE9-C142-ADFE-E945D27B37A9}"/>
              </a:ext>
            </a:extLst>
          </p:cNvPr>
          <p:cNvSpPr txBox="1"/>
          <p:nvPr/>
        </p:nvSpPr>
        <p:spPr>
          <a:xfrm>
            <a:off x="11477315" y="64387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5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3E8C48-4979-8E42-8C13-EE621D5F9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154" y="1078305"/>
            <a:ext cx="6268519" cy="4701389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0407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A5C6A186-5CEC-F24C-9E3A-7ABEDEFDDF48}"/>
              </a:ext>
            </a:extLst>
          </p:cNvPr>
          <p:cNvGrpSpPr/>
          <p:nvPr/>
        </p:nvGrpSpPr>
        <p:grpSpPr>
          <a:xfrm>
            <a:off x="403800" y="1767027"/>
            <a:ext cx="8666318" cy="634201"/>
            <a:chOff x="434139" y="1530153"/>
            <a:chExt cx="8666318" cy="437038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A46A555C-D987-334C-9F00-8F9265B00F50}"/>
                </a:ext>
              </a:extLst>
            </p:cNvPr>
            <p:cNvSpPr/>
            <p:nvPr/>
          </p:nvSpPr>
          <p:spPr>
            <a:xfrm>
              <a:off x="434139" y="1534031"/>
              <a:ext cx="8666318" cy="43316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xmlns="" id="{962B64B0-4A52-604D-A5EB-E11E7EDDD1CB}"/>
                </a:ext>
              </a:extLst>
            </p:cNvPr>
            <p:cNvSpPr/>
            <p:nvPr/>
          </p:nvSpPr>
          <p:spPr>
            <a:xfrm>
              <a:off x="440953" y="1530153"/>
              <a:ext cx="470863" cy="43316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11393973-924F-F142-BA82-F4A9E52BD2E4}"/>
              </a:ext>
            </a:extLst>
          </p:cNvPr>
          <p:cNvGrpSpPr/>
          <p:nvPr/>
        </p:nvGrpSpPr>
        <p:grpSpPr>
          <a:xfrm>
            <a:off x="403800" y="2492305"/>
            <a:ext cx="8666318" cy="522730"/>
            <a:chOff x="434139" y="1530153"/>
            <a:chExt cx="8666318" cy="422059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xmlns="" id="{07009F5F-AF33-1D47-8959-186F4BB01E0B}"/>
                </a:ext>
              </a:extLst>
            </p:cNvPr>
            <p:cNvSpPr/>
            <p:nvPr/>
          </p:nvSpPr>
          <p:spPr>
            <a:xfrm>
              <a:off x="434139" y="1534031"/>
              <a:ext cx="8666318" cy="41818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C3A1C28C-622A-5A49-BC5E-4644DDEA9E52}"/>
                </a:ext>
              </a:extLst>
            </p:cNvPr>
            <p:cNvSpPr/>
            <p:nvPr/>
          </p:nvSpPr>
          <p:spPr>
            <a:xfrm>
              <a:off x="440953" y="1530153"/>
              <a:ext cx="470863" cy="41818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6CDD6898-01BB-9F48-8A74-1BDEC0CA92A7}"/>
              </a:ext>
            </a:extLst>
          </p:cNvPr>
          <p:cNvGrpSpPr/>
          <p:nvPr/>
        </p:nvGrpSpPr>
        <p:grpSpPr>
          <a:xfrm>
            <a:off x="410614" y="3118862"/>
            <a:ext cx="8666318" cy="528798"/>
            <a:chOff x="434139" y="1530153"/>
            <a:chExt cx="8666318" cy="682838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5A61E21E-3D06-E645-954A-06F4B620DD73}"/>
                </a:ext>
              </a:extLst>
            </p:cNvPr>
            <p:cNvSpPr/>
            <p:nvPr/>
          </p:nvSpPr>
          <p:spPr>
            <a:xfrm>
              <a:off x="434139" y="1534031"/>
              <a:ext cx="8666318" cy="67896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5ADE4FBB-0AAE-954E-ACB4-4A2F6BAFD4C2}"/>
                </a:ext>
              </a:extLst>
            </p:cNvPr>
            <p:cNvSpPr/>
            <p:nvPr/>
          </p:nvSpPr>
          <p:spPr>
            <a:xfrm>
              <a:off x="440953" y="1530153"/>
              <a:ext cx="470863" cy="67895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485811F8-B7B1-1F48-A087-DFFBB7ECB637}"/>
              </a:ext>
            </a:extLst>
          </p:cNvPr>
          <p:cNvGrpSpPr/>
          <p:nvPr/>
        </p:nvGrpSpPr>
        <p:grpSpPr>
          <a:xfrm>
            <a:off x="403800" y="1159982"/>
            <a:ext cx="8666318" cy="521814"/>
            <a:chOff x="434139" y="1530153"/>
            <a:chExt cx="8666318" cy="52181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266C4B5D-3D40-C340-B4D5-D6C14EC92098}"/>
                </a:ext>
              </a:extLst>
            </p:cNvPr>
            <p:cNvSpPr/>
            <p:nvPr/>
          </p:nvSpPr>
          <p:spPr>
            <a:xfrm>
              <a:off x="434139" y="1534031"/>
              <a:ext cx="8666318" cy="51793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DE190076-E8D4-CD41-AEC2-83A21D2631CA}"/>
                </a:ext>
              </a:extLst>
            </p:cNvPr>
            <p:cNvSpPr/>
            <p:nvPr/>
          </p:nvSpPr>
          <p:spPr>
            <a:xfrm>
              <a:off x="440953" y="1530153"/>
              <a:ext cx="470863" cy="51793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0953" y="372581"/>
            <a:ext cx="7623389" cy="47847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Стажировка для учителей в лицее НИУ ВШЭ: </a:t>
            </a:r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xmlns="" id="{A1DF227D-585A-064E-B710-AA51134468FF}"/>
              </a:ext>
            </a:extLst>
          </p:cNvPr>
          <p:cNvSpPr txBox="1">
            <a:spLocks/>
          </p:cNvSpPr>
          <p:nvPr/>
        </p:nvSpPr>
        <p:spPr>
          <a:xfrm>
            <a:off x="974033" y="1208997"/>
            <a:ext cx="6507295" cy="628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Темы разные. Например, по проблемам и практикам индивидуального сопровождения учащихся</a:t>
            </a:r>
          </a:p>
          <a:p>
            <a:endParaRPr lang="ru-RU" sz="1100" b="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42DC05-931E-F34D-A5DD-F83401365689}"/>
              </a:ext>
            </a:extLst>
          </p:cNvPr>
          <p:cNvSpPr txBox="1"/>
          <p:nvPr/>
        </p:nvSpPr>
        <p:spPr>
          <a:xfrm>
            <a:off x="496454" y="12437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xmlns="" id="{922061B8-E49C-D442-8514-5E5B771AE3FC}"/>
              </a:ext>
            </a:extLst>
          </p:cNvPr>
          <p:cNvSpPr txBox="1">
            <a:spLocks/>
          </p:cNvSpPr>
          <p:nvPr/>
        </p:nvSpPr>
        <p:spPr>
          <a:xfrm>
            <a:off x="974033" y="1791129"/>
            <a:ext cx="6035699" cy="572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Первая цель — совместными усилиями продвинуть в образовательном сообществе идею о необходимости индивидуального сопровождения старшеклассников.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8213AF8-D584-C941-8D3A-81CF074798B9}"/>
              </a:ext>
            </a:extLst>
          </p:cNvPr>
          <p:cNvSpPr txBox="1"/>
          <p:nvPr/>
        </p:nvSpPr>
        <p:spPr>
          <a:xfrm>
            <a:off x="496454" y="18962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Объект 4">
            <a:extLst>
              <a:ext uri="{FF2B5EF4-FFF2-40B4-BE49-F238E27FC236}">
                <a16:creationId xmlns:a16="http://schemas.microsoft.com/office/drawing/2014/main" xmlns="" id="{7C41FA66-CB20-B445-A2A8-895F8F66F890}"/>
              </a:ext>
            </a:extLst>
          </p:cNvPr>
          <p:cNvSpPr txBox="1">
            <a:spLocks/>
          </p:cNvSpPr>
          <p:nvPr/>
        </p:nvSpPr>
        <p:spPr>
          <a:xfrm>
            <a:off x="974033" y="2463722"/>
            <a:ext cx="6317456" cy="83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Вторая цель связана с содержанием индивидуального сопровождения и особенностями этой работы в зависимости от типа образовательного учреждения.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759C5A-FEB4-F145-83B7-43069090EFC2}"/>
              </a:ext>
            </a:extLst>
          </p:cNvPr>
          <p:cNvSpPr txBox="1"/>
          <p:nvPr/>
        </p:nvSpPr>
        <p:spPr>
          <a:xfrm>
            <a:off x="496454" y="25748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3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Объект 4">
            <a:extLst>
              <a:ext uri="{FF2B5EF4-FFF2-40B4-BE49-F238E27FC236}">
                <a16:creationId xmlns:a16="http://schemas.microsoft.com/office/drawing/2014/main" xmlns="" id="{B633E3A6-7B60-5642-8F47-700786BD38BF}"/>
              </a:ext>
            </a:extLst>
          </p:cNvPr>
          <p:cNvSpPr txBox="1">
            <a:spLocks/>
          </p:cNvSpPr>
          <p:nvPr/>
        </p:nvSpPr>
        <p:spPr>
          <a:xfrm>
            <a:off x="1125720" y="3195407"/>
            <a:ext cx="6035699" cy="42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4 дня. Формат: </a:t>
            </a:r>
            <a:r>
              <a:rPr lang="ru-RU" sz="1100" b="0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воркшоп</a:t>
            </a:r>
            <a:r>
              <a:rPr lang="ru-RU" sz="1100" b="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Участники не только педагоги, но также ученые и эксперты. Лекции, мастер-классы и обмен опытом между участниками.</a:t>
            </a:r>
            <a:endParaRPr lang="ru-RU" sz="1200" b="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C395C49-4D16-3B41-A55F-3692EC11D1F5}"/>
              </a:ext>
            </a:extLst>
          </p:cNvPr>
          <p:cNvSpPr txBox="1"/>
          <p:nvPr/>
        </p:nvSpPr>
        <p:spPr>
          <a:xfrm>
            <a:off x="486143" y="3186954"/>
            <a:ext cx="31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4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6539B35-E9BD-D74E-A327-D0C025433C59}"/>
              </a:ext>
            </a:extLst>
          </p:cNvPr>
          <p:cNvSpPr txBox="1"/>
          <p:nvPr/>
        </p:nvSpPr>
        <p:spPr>
          <a:xfrm>
            <a:off x="403800" y="88041"/>
            <a:ext cx="9584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5C29FF52-C539-D447-98E2-20E2AB9C9327}"/>
              </a:ext>
            </a:extLst>
          </p:cNvPr>
          <p:cNvCxnSpPr/>
          <p:nvPr/>
        </p:nvCxnSpPr>
        <p:spPr>
          <a:xfrm>
            <a:off x="492749" y="6460761"/>
            <a:ext cx="1099230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с двумя учесеченными противолежащими углами 57">
            <a:extLst>
              <a:ext uri="{FF2B5EF4-FFF2-40B4-BE49-F238E27FC236}">
                <a16:creationId xmlns:a16="http://schemas.microsoft.com/office/drawing/2014/main" xmlns="" id="{066E8B52-8CFF-284C-B71C-171BB73D75C2}"/>
              </a:ext>
            </a:extLst>
          </p:cNvPr>
          <p:cNvSpPr/>
          <p:nvPr/>
        </p:nvSpPr>
        <p:spPr>
          <a:xfrm rot="5400000">
            <a:off x="11496841" y="6339171"/>
            <a:ext cx="213922" cy="457101"/>
          </a:xfrm>
          <a:prstGeom prst="snip2DiagRect">
            <a:avLst>
              <a:gd name="adj1" fmla="val 0"/>
              <a:gd name="adj2" fmla="val 3340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E5AD0BF-EDE9-C142-ADFE-E945D27B37A9}"/>
              </a:ext>
            </a:extLst>
          </p:cNvPr>
          <p:cNvSpPr txBox="1"/>
          <p:nvPr/>
        </p:nvSpPr>
        <p:spPr>
          <a:xfrm>
            <a:off x="11477315" y="64387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6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EF892E-0BED-1A4F-AD41-C73B8390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467" y="3419525"/>
            <a:ext cx="4457105" cy="296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8D2CD6F-7E03-E84B-BBE7-D961F1467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828" y="459949"/>
            <a:ext cx="4459558" cy="2833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049FA8-A050-B241-BAAD-BC850E8BC7E9}"/>
              </a:ext>
            </a:extLst>
          </p:cNvPr>
          <p:cNvSpPr txBox="1"/>
          <p:nvPr/>
        </p:nvSpPr>
        <p:spPr>
          <a:xfrm>
            <a:off x="403800" y="3769462"/>
            <a:ext cx="6884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cs typeface="Arial Hebrew Scholar" pitchFamily="2" charset="-79"/>
              </a:rPr>
              <a:t>Директор</a:t>
            </a:r>
            <a:r>
              <a:rPr lang="ru-RU" b="1" dirty="0">
                <a:solidFill>
                  <a:srgbClr val="0070C0"/>
                </a:solidFill>
                <a:cs typeface="Arial Hebrew Scholar" pitchFamily="2" charset="-79"/>
              </a:rPr>
              <a:t>: «Дети, которые учатся в школе, несомненно, вырастут</a:t>
            </a:r>
          </a:p>
          <a:p>
            <a:r>
              <a:rPr lang="ru-RU" b="1" dirty="0">
                <a:solidFill>
                  <a:srgbClr val="0070C0"/>
                </a:solidFill>
                <a:cs typeface="Arial Hebrew Scholar" pitchFamily="2" charset="-79"/>
              </a:rPr>
              <a:t>и без взрослых. Но если мы хотим повлиять на развитие учащихся, то стоит это делать новыми методами. Не указаниями</a:t>
            </a:r>
          </a:p>
          <a:p>
            <a:r>
              <a:rPr lang="ru-RU" b="1" dirty="0">
                <a:solidFill>
                  <a:srgbClr val="0070C0"/>
                </a:solidFill>
                <a:cs typeface="Arial Hebrew Scholar" pitchFamily="2" charset="-79"/>
              </a:rPr>
              <a:t>и наказаниями, а умным и эффективным сопровождением взросления учащихся».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22D0087-7B92-FC43-93CA-6C76DC5A607D}"/>
              </a:ext>
            </a:extLst>
          </p:cNvPr>
          <p:cNvSpPr/>
          <p:nvPr/>
        </p:nvSpPr>
        <p:spPr>
          <a:xfrm>
            <a:off x="403800" y="525742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Заместитель директора: </a:t>
            </a:r>
            <a:r>
              <a:rPr lang="ru-RU" b="1" dirty="0">
                <a:solidFill>
                  <a:srgbClr val="0070C0"/>
                </a:solidFill>
              </a:rPr>
              <a:t>«Мы не стараемся рассказывать, как правильно, потому что, скорее всего  сами не знаем, как правильно. Мы стараемся задать какую-то проблему и с вами ее пообсуждать»</a:t>
            </a:r>
          </a:p>
        </p:txBody>
      </p:sp>
    </p:spTree>
    <p:extLst>
      <p:ext uri="{BB962C8B-B14F-4D97-AF65-F5344CB8AC3E}">
        <p14:creationId xmlns:p14="http://schemas.microsoft.com/office/powerpoint/2010/main" val="3520659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697</Words>
  <Application>Microsoft Office PowerPoint</Application>
  <PresentationFormat>Широкоэкранный</PresentationFormat>
  <Paragraphs>91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Arial Hebrew Scholar</vt:lpstr>
      <vt:lpstr>Calibri</vt:lpstr>
      <vt:lpstr>Calibri Light</vt:lpstr>
      <vt:lpstr>Roboto</vt:lpstr>
      <vt:lpstr>Roboto Light</vt:lpstr>
      <vt:lpstr>Roboto Thin</vt:lpstr>
      <vt:lpstr>Тема Office</vt:lpstr>
      <vt:lpstr>Презентация PowerPoint</vt:lpstr>
      <vt:lpstr>ПРОЕКТ СОЦИАЛЬНОГО ВОЗДЕЙСТВИЯ   – механизм достижения целей национального проекта в сфере образования</vt:lpstr>
      <vt:lpstr>ЗАДАЧИ ПРОЕКТА </vt:lpstr>
      <vt:lpstr>Презентация PowerPoint</vt:lpstr>
      <vt:lpstr>ОЖИДАЕМЫЕ РЕЗУЛЬТАТЫ</vt:lpstr>
      <vt:lpstr>Презентация PowerPoint</vt:lpstr>
      <vt:lpstr>Стажировка для школьников в лицее НИУ ВШЭ: </vt:lpstr>
      <vt:lpstr>Стажировка для учителей в лицее НИУ ВШЭ: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Ростислав Горбовский</cp:lastModifiedBy>
  <cp:revision>271</cp:revision>
  <cp:lastPrinted>2019-04-02T10:44:58Z</cp:lastPrinted>
  <dcterms:created xsi:type="dcterms:W3CDTF">2019-04-01T03:19:58Z</dcterms:created>
  <dcterms:modified xsi:type="dcterms:W3CDTF">2019-06-25T10:17:32Z</dcterms:modified>
</cp:coreProperties>
</file>