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3" r:id="rId10"/>
    <p:sldId id="284" r:id="rId11"/>
    <p:sldId id="285" r:id="rId12"/>
    <p:sldId id="266" r:id="rId13"/>
    <p:sldId id="274" r:id="rId14"/>
    <p:sldId id="275" r:id="rId15"/>
    <p:sldId id="278" r:id="rId16"/>
    <p:sldId id="286" r:id="rId17"/>
    <p:sldId id="276" r:id="rId18"/>
    <p:sldId id="270" r:id="rId19"/>
    <p:sldId id="271" r:id="rId20"/>
    <p:sldId id="272" r:id="rId21"/>
    <p:sldId id="279" r:id="rId22"/>
    <p:sldId id="280" r:id="rId23"/>
    <p:sldId id="281" r:id="rId24"/>
    <p:sldId id="267" r:id="rId25"/>
    <p:sldId id="268" r:id="rId26"/>
    <p:sldId id="269" r:id="rId27"/>
  </p:sldIdLst>
  <p:sldSz cx="9144000" cy="6858000" type="screen4x3"/>
  <p:notesSz cx="6735763" cy="98663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3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D1C0C-E7D8-4170-AEAA-FB3C1F4219EF}" type="datetimeFigureOut">
              <a:rPr lang="ru-RU" smtClean="0"/>
              <a:pPr/>
              <a:t>24.09.2020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91C4E-0933-4949-9013-072B264F9F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D1C0C-E7D8-4170-AEAA-FB3C1F4219EF}" type="datetimeFigureOut">
              <a:rPr lang="ru-RU" smtClean="0"/>
              <a:pPr/>
              <a:t>24.09.2020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91C4E-0933-4949-9013-072B264F9F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D1C0C-E7D8-4170-AEAA-FB3C1F4219EF}" type="datetimeFigureOut">
              <a:rPr lang="ru-RU" smtClean="0"/>
              <a:pPr/>
              <a:t>24.09.2020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91C4E-0933-4949-9013-072B264F9F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D1C0C-E7D8-4170-AEAA-FB3C1F4219EF}" type="datetimeFigureOut">
              <a:rPr lang="ru-RU" smtClean="0"/>
              <a:pPr/>
              <a:t>24.09.2020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91C4E-0933-4949-9013-072B264F9F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D1C0C-E7D8-4170-AEAA-FB3C1F4219EF}" type="datetimeFigureOut">
              <a:rPr lang="ru-RU" smtClean="0"/>
              <a:pPr/>
              <a:t>24.09.2020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91C4E-0933-4949-9013-072B264F9F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D1C0C-E7D8-4170-AEAA-FB3C1F4219EF}" type="datetimeFigureOut">
              <a:rPr lang="ru-RU" smtClean="0"/>
              <a:pPr/>
              <a:t>24.09.2020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91C4E-0933-4949-9013-072B264F9F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D1C0C-E7D8-4170-AEAA-FB3C1F4219EF}" type="datetimeFigureOut">
              <a:rPr lang="ru-RU" smtClean="0"/>
              <a:pPr/>
              <a:t>24.09.2020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91C4E-0933-4949-9013-072B264F9F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D1C0C-E7D8-4170-AEAA-FB3C1F4219EF}" type="datetimeFigureOut">
              <a:rPr lang="ru-RU" smtClean="0"/>
              <a:pPr/>
              <a:t>24.09.2020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91C4E-0933-4949-9013-072B264F9F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D1C0C-E7D8-4170-AEAA-FB3C1F4219EF}" type="datetimeFigureOut">
              <a:rPr lang="ru-RU" smtClean="0"/>
              <a:pPr/>
              <a:t>24.09.2020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91C4E-0933-4949-9013-072B264F9F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D1C0C-E7D8-4170-AEAA-FB3C1F4219EF}" type="datetimeFigureOut">
              <a:rPr lang="ru-RU" smtClean="0"/>
              <a:pPr/>
              <a:t>24.09.2020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91C4E-0933-4949-9013-072B264F9F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D1C0C-E7D8-4170-AEAA-FB3C1F4219EF}" type="datetimeFigureOut">
              <a:rPr lang="ru-RU" smtClean="0"/>
              <a:pPr/>
              <a:t>24.09.2020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1791C4E-0933-4949-9013-072B264F9F9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9ED1C0C-E7D8-4170-AEAA-FB3C1F4219EF}" type="datetimeFigureOut">
              <a:rPr lang="ru-RU" smtClean="0"/>
              <a:pPr/>
              <a:t>24.09.2020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1791C4E-0933-4949-9013-072B264F9F99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 примерной программе воспитания</a:t>
            </a:r>
            <a:endParaRPr lang="ru-RU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/>
              <a:t/>
            </a:r>
            <a:br>
              <a:rPr lang="ru-RU" sz="2700" dirty="0"/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4 основных 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раздела:</a:t>
            </a:r>
            <a:br>
              <a:rPr lang="ru-RU" sz="3100" dirty="0">
                <a:latin typeface="Times New Roman" pitchFamily="18" charset="0"/>
                <a:cs typeface="Times New Roman" pitchFamily="18" charset="0"/>
              </a:rPr>
            </a:br>
            <a:endParaRPr lang="ru-RU" sz="3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i="1" dirty="0">
                <a:latin typeface="Times New Roman" pitchFamily="18" charset="0"/>
                <a:cs typeface="Times New Roman" pitchFamily="18" charset="0"/>
              </a:rPr>
              <a:t>- Раздел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«Особенности организуемого в школе воспитательного процесса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», в котором школа кратко описывает специфику своей деятельности в сфере воспитания. Здесь может быть размещена информация: о специфике расположения школы, особенностях ее социального окружения, источниках положительного или отрицательного влияния на детей, значимых партнерах школы, особенностях контингента учащихся, оригинальных воспитательных находках школы, а также важных для школы принципах и традициях воспитания.</a:t>
            </a:r>
          </a:p>
          <a:p>
            <a:r>
              <a:rPr lang="ru-RU" i="1" dirty="0">
                <a:latin typeface="Times New Roman" pitchFamily="18" charset="0"/>
                <a:cs typeface="Times New Roman" pitchFamily="18" charset="0"/>
              </a:rPr>
              <a:t>- Раздел «Цель и задачи воспитания»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в котором на основе базовых общественных ценностей формулируется цель воспитания и задачи, которые школе предстоит решать для достижения цели. </a:t>
            </a:r>
          </a:p>
          <a:p>
            <a:endParaRPr lang="ru-RU" dirty="0"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i="1" dirty="0">
                <a:latin typeface="Times New Roman" pitchFamily="18" charset="0"/>
                <a:cs typeface="Times New Roman" pitchFamily="18" charset="0"/>
              </a:rPr>
              <a:t>- Раздел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«Виды, формы и содержание деятельности»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в котором школа показывает, каким образом будет осуществляться достижение поставленных цели и задач воспитания. Данный раздел может состоять из нескольких инвариантных и вариативных модулей, каждый из которых ориентирован на одну из поставленных школой задач воспитания и соответствует одному из направлений воспитательной работы школы. Инвариантными модулями здесь являются: «Классное руководство», «Школьный урок», «Курсы внеурочной деятельности», «Работа с родителями», «Самоуправление» и «Профориентация» (два последних модуля не являются инвариантными для образовательных организаций, реализующих только образовательные программы начального общего образования). Вариативными модулями могут быть: «Ключевые общешкольные дела», «Детские общественные объединения», «Школьные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медиа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», «Экскурсии, экспедиции, походы», «Организация предметно-эстетической среды».</a:t>
            </a:r>
          </a:p>
          <a:p>
            <a:endParaRPr lang="ru-RU" dirty="0"/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i="1" dirty="0">
                <a:latin typeface="Times New Roman" pitchFamily="18" charset="0"/>
                <a:cs typeface="Times New Roman" pitchFamily="18" charset="0"/>
              </a:rPr>
              <a:t>Раздел «Основные направления самоанализа воспитательной работы»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в котором необходимо показать, каким образом в школе осуществляется самоанализ организуемой в ней воспитательной работы. Здесь приводятся не результаты самоанализа, а лишь перечень основных его направлений, который может быть дополнен указанием на его критерии и способы его осуществления.</a:t>
            </a:r>
          </a:p>
          <a:p>
            <a:endParaRPr lang="ru-RU" dirty="0"/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Структура программы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1. «Особенности организуемого в школе воспитательного процесса»</a:t>
            </a:r>
          </a:p>
          <a:p>
            <a:pPr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Важно указать: 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особенности организации воспитания, расположенность школы;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контингент  обучающихся;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традиции школы;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оригинальные находки;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значимые партнеры.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Структура программы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2.«Цель и задачи воспитания»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Цель формулируется на основе базовых общественных ценностей: семья, труд, отечество, природа, мир, знания, культура, здоровье, человек.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Цель–личностное развитие школьников, проявляющееся: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1)в усвоении ими знаний основных норм, которые общество выработало на основе этих ценностей (усвоении социально значимых знаний); НОО (1-4кл.)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2)в развитии их позитивных отношений к этим общественным ценностям (развитии социально значимых отношений); ООО (5-9кл.)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3)в приобретении ими соответствующего этим ценностям опыта поведения, опыта применения сформированных знаний и отношений на практике (приобретении опыта осуществления социально значимых дел). ООО(10-11кл.)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Структура программы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Основные задачи:</a:t>
            </a:r>
          </a:p>
          <a:p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Реализовывать воспитательные возможности общешкольных ключевых дел, поддерживать традиции их коллективного планирования, организации, проведения и анализа в школьном сообществе;</a:t>
            </a:r>
          </a:p>
          <a:p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Реализовывать потенциал классного руководства в воспитании школьников, поддерживать активное участие классных сообществ в жизни школы;</a:t>
            </a:r>
          </a:p>
          <a:p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Вовлекать школьников в кружки, секции, клубы, студии и иные объединения, работающие по школьным программам внеурочной деятельности и дополнительного образования, реализовывать их воспитательные возможности;</a:t>
            </a:r>
          </a:p>
          <a:p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Использовать в воспитании детей возможности школьного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урока,поддерживать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использование на уроках интерактивных форм занятий с учащимися;</a:t>
            </a:r>
          </a:p>
          <a:p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Инициировать и поддерживать ученическое самоуправление–как на уровне школы, так и на уровне классных сообществ;</a:t>
            </a:r>
          </a:p>
          <a:p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Поддерживать деятельность функционирующих на базе школы детских общественных объединений и организаций;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Структура программы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Организовывать в школе волонтерскую деятельность и привлекать к ней школьников для освоения ими новых видов социально значимой деятельности;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Организовывать для школьников экскурсии, экспедиции, походы и реализовывать их воспитательный потенциал;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Организовывать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профориентационную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работу со школьниками;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Организовать работу школьных бумажных и электронных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медиа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реализовывать их воспитательный потенциал;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Развивать предметно-эстетическую среду школы и реализовывать ее воспитательные возможности;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Организовать работу с семьями школьников, их родителями или законными представителями, направленную на совместное решение проблем личностного развития детей.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Структура программы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3. «Виды, формы и содержание деятельности с учетом специфики организации и интересов субъектов воспитания»</a:t>
            </a:r>
          </a:p>
          <a:p>
            <a:endParaRPr lang="ru-RU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Описание систематизируется в рамках нескольких инвариантных и вариативных модулей. Каждый из модулей ориентирован на одну из поставленных школой задач воспитания и соответствует одному из направлений воспитательной работы школы.</a:t>
            </a: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Школа включает в свою программу инвариантные модули и (при необходимости) те вариативные модули, которые помогут ей реализовать свой воспитательный потенциал –с учетом имеющихся кадровых и материальных ресурсов. Школа вправе добавлять свои модули.</a:t>
            </a:r>
          </a:p>
          <a:p>
            <a:pPr marL="0" indent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Инвариантные модули</a:t>
            </a:r>
          </a:p>
          <a:p>
            <a:pPr marL="0" indent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Вариативные модули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Модули, вносимые школой</a:t>
            </a:r>
          </a:p>
          <a:p>
            <a:pPr marL="6350" indent="-635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рамках каждого модуля описываются используемые формы работы с детьми, распределенные (там, где это возможно) по уровням: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индивидуальный,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групповой,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общешкольный,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внешкольный.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Примеры инвариантных модулей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 «Школьный урок»    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2. «Классное руководство»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3. «Курсы внеурочной деятельности»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 «Самоуправление»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5. «Профориентация»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6.  «Работа с родителями»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dirty="0" smtClean="0"/>
              <a:t>Примеры вариативных модулей</a:t>
            </a:r>
            <a:r>
              <a:rPr lang="ru-RU" sz="4000" dirty="0" smtClean="0"/>
              <a:t>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«Ключевые общешкольные дела»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«Детские общественные объединения»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«Экскурсии, экспедиции, походы»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 «Школьные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медиа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5. «Организация предметно-эстетической среды»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Нормативно-правовая база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Федеральный закон от 31 июля 2020 г. № 304-ФЗ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внесении изменений в Федеральный закон «Об образовании в Российской Федерации» по вопросам воспитания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обучающихся»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Дополнительный модуль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включается в программу при следующих условиях: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1) новый модуль отражает реальную деятельность школьников и педагогов,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2) эта деятельность является значимой для школьников и педагогов,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3) эта деятельность не может быть описана ни в одном из модулей, предлагаемых примерной программой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Структура программы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4. «Анализ воспитательного процесса в школе». Школа организует самоанализ воспитательного процесса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Направления: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1.Оценка уровня воспитанности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Результаты воспитания, социализации и саморазвития школьников (какова динамика личностного развития школьников каждого класса; какие прежде существовавшие проблемы личностного развития школьников удалось решить; какие проблемы решить не удалось и почему; какие новые проблемы появились, над чем далее предстоит работать?)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2.Оценка уровня развития класса. Воспитательная деятельность педагогов (испытывают ли они проблемы с реализацией воспитательного потенциала их совместной с детьми деятельности; стремятся ли они к формированию вокруг себя привлекательных для школьников детско-взрослых общностей; доброжелателен ли стиль их общения со школьниками; складываются ли у них доверительные отношения со школьниками; являются ли они для своих воспитанников значимыми взрослыми людьми?)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Структура программы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3.Социально предметная среда. Психологическая атмосфера и нравственный уклад жизни в школе.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4.Особенности детско-родительских отношений и степень включенности родителей в образовательный и воспитательный процесс.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Итогом анализа организуемого в школе воспитательного процесса является перечень выявленных проблем, над которыми предстоит работать педагогическому коллективу, и проект направленных на это управленческих решений.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Структура программы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5. Ежегодный план -сетка мероприятий</a:t>
            </a:r>
          </a:p>
          <a:p>
            <a:pPr marL="0" indent="26670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Должен быть представлен в соответствии с уровнями начального, основного и среднего общего образования.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Примерный план работы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Разработка локальных актов, обеспечивающих внедрение программ воспитания. Ответственные: Директор,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зам.дир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по УР, ВР. Сентябрь, 2020г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(Приказ о создании рабочей группы; Приказ о проведении мониторинга; Приказ об утверждении Дорожной карты и др.);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Осуществление мониторинга эффективности системы воспитания в ОУ, удовлетворенности участников образовательного процесса системой воспитания. Ответственные: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Зам.дир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по ВР. Сентябрь, 2020г.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Разработка программы воспитания ОУ. Ответственные: зам.директора по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ВР, рабочая группа.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Октябрь 2020г. – март 2021г.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-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Заседания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 участием родительских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советов;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-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Заседания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 участием советов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обучающихся;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-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Заседания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 участием представительных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органов обучающихся.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Составление примерного плана воспитательной работы (ежегодного календарного плана воспитательной работы) можно интегрировать с планом внеурочной деятельности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Ответственные: зам.директора по ВР, классные руководители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Обнародование, апробация, публичное рассмотрение – апрель 2021г.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Утверждение программы воспитания – май 2021г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Образцы приказов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На основании Приказа МУ «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Хангаласское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РУО»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№</a:t>
            </a:r>
            <a:r>
              <a:rPr lang="ru-RU" dirty="0" smtClean="0"/>
              <a:t>01-02</a:t>
            </a:r>
            <a:r>
              <a:rPr lang="en-US" dirty="0" smtClean="0"/>
              <a:t>/</a:t>
            </a:r>
            <a:r>
              <a:rPr lang="ru-RU" dirty="0" smtClean="0"/>
              <a:t>508 </a:t>
            </a:r>
            <a:r>
              <a:rPr lang="en-US" dirty="0" smtClean="0"/>
              <a:t>&amp;1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от </a:t>
            </a:r>
            <a:r>
              <a:rPr lang="en-US" dirty="0" smtClean="0"/>
              <a:t>28</a:t>
            </a:r>
            <a:r>
              <a:rPr lang="ru-RU" dirty="0" smtClean="0"/>
              <a:t>.</a:t>
            </a:r>
            <a:r>
              <a:rPr lang="en-US" dirty="0" smtClean="0"/>
              <a:t>08</a:t>
            </a:r>
            <a:r>
              <a:rPr lang="ru-RU" dirty="0" smtClean="0"/>
              <a:t>.20</a:t>
            </a:r>
            <a:r>
              <a:rPr lang="en-US" dirty="0" smtClean="0"/>
              <a:t>20</a:t>
            </a:r>
            <a:r>
              <a:rPr lang="ru-RU" dirty="0" smtClean="0"/>
              <a:t> г.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внедрении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программы воспитания», ПРИКАЗЫВАЮ:</a:t>
            </a:r>
          </a:p>
          <a:p>
            <a:pPr lvl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Создать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рабочую группу по разработке программы воспитания в составе: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Директора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зам.директора по ВР, зам.директора по УР, соц.педагога, педагога-психолога, руководителя МО классных руководителей.</a:t>
            </a:r>
          </a:p>
          <a:p>
            <a:pPr lvl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Рабочей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группе в срок до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_ разработать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 внести на рассмотрение проект программы воспитания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ОУ, Дорожную карту внедрения программы воспитания.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Контроль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над исполнением данного приказа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оставляю за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собой.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Образцы приказов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основании Приказа МУ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Хангаласское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РУО» №</a:t>
            </a:r>
            <a:r>
              <a:rPr lang="ru-RU" dirty="0" smtClean="0"/>
              <a:t>01-02</a:t>
            </a:r>
            <a:r>
              <a:rPr lang="en-US" dirty="0" smtClean="0"/>
              <a:t>/</a:t>
            </a:r>
            <a:r>
              <a:rPr lang="ru-RU" dirty="0" smtClean="0"/>
              <a:t>508 </a:t>
            </a:r>
            <a:r>
              <a:rPr lang="en-US" dirty="0" smtClean="0"/>
              <a:t>&amp;1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от </a:t>
            </a:r>
            <a:r>
              <a:rPr lang="en-US" dirty="0" smtClean="0"/>
              <a:t>28</a:t>
            </a:r>
            <a:r>
              <a:rPr lang="ru-RU" dirty="0" smtClean="0"/>
              <a:t>.</a:t>
            </a:r>
            <a:r>
              <a:rPr lang="en-US" dirty="0" smtClean="0"/>
              <a:t>08</a:t>
            </a:r>
            <a:r>
              <a:rPr lang="ru-RU" dirty="0" smtClean="0"/>
              <a:t>.20</a:t>
            </a:r>
            <a:r>
              <a:rPr lang="en-US" dirty="0" smtClean="0"/>
              <a:t>20</a:t>
            </a:r>
            <a:r>
              <a:rPr lang="ru-RU" dirty="0" smtClean="0"/>
              <a:t> г.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«О внедрении программы воспитания», с целью определения эффективности системы воспитательной работы в ОУ, удовлетворенности участников образовательного процесса, ПРИКАЗЫВАЮ:</a:t>
            </a:r>
          </a:p>
          <a:p>
            <a:pPr marL="514350" lvl="0" indent="-51435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Рабочей группе по разработке программы воспитания: 1.1.Провести мониторинг эффективности системы воспитательной работы в соответствии с утвержденными критериями;</a:t>
            </a:r>
          </a:p>
          <a:p>
            <a:pPr marL="514350" lvl="0" indent="-51435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1.2.Провести опрос участников образовательного процесса об удовлетворенности системой воспитания;</a:t>
            </a:r>
          </a:p>
          <a:p>
            <a:pPr marL="514350" lvl="0" indent="-51435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1.3.Разместить итоги мониторинга, опроса на сайте УО;</a:t>
            </a:r>
          </a:p>
          <a:p>
            <a:pPr marL="514350" lvl="0" indent="-51435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1.4.Провести рабочие совещания об итогах мониторинга, опроса. </a:t>
            </a:r>
          </a:p>
          <a:p>
            <a:pPr lvl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Контроль над исполнением данного приказа оставляю за собой.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Статья 1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Внести в Федеральный закон от 29 декабря 2012 года N 273-ФЗ "Об образовании в Российской Федерации" (Собрание законодательства Российской Федерации, 2012, N 53, ст. 7598; 2014, N 23, ст. 2930; 2015, N 18, ст. 2625; 2016, N 27, ст. 4160, 4238; 2018, N 32, ст. 5110; 2019, N 30, ст. 4134; N 49, ст. 6962) следующие изменения: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1) в статье 2: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а) пункт 2 изложить в следующей редакции: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«2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воспитание - деятельность, направленная на развитие личности, создание условий для самоопределения и социализации обучающихся на основе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социокультурных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духовно-нравственных ценностей и принятых в российском обществе правил и норм поведения в интересах человека, семьи, общества и государства, формирование у обучающихся чувства патриотизма, гражданственности, уважения к памяти защитников Отечества и подвигам Героев Отечества, закону и правопорядку, человеку труда и старшему поколению, взаимного уважения, бережного отношения к культурному наследию и традициям многонационального народа Российской Федерации, природе и окружающей среде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б) пункт 9 изложить в следующей редакции: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"9) образовательная программа - комплекс основных характеристик образования (объем, содержание, планируемые результаты) и организационно-педагогических условий, который представлен в виде учебного плана, календарного учебного графика, рабочих программ учебных предметов, курсов, дисциплин (модулей), иных компонентов, оценочных и методических материалов, а также в предусмотренных настоящим Федеральным законом случаях в виде рабочей программы воспитания, календарного плана воспитательной работы, форм аттестации;";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в) пункт 10 изложить в следующей редакции: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"10) примерная основная образовательная программа - учебно-методическая документация (примерный учебный план, примерный календарный учебный график, примерные рабочие программы учебных предметов, курсов, дисциплин (модулей), иных компонентов, а также в предусмотренных настоящим Федеральным законом случаях примерная рабочая программа воспитания, примерный календарный план воспитательной работы), определяющая рекомендуемые объем и содержание образования определенного уровня и (или) определенной направленности, планируемые результаты освоения образовательной программы, примерные условия образовательной деятельности, включая примерные расчеты нормативных затрат оказания государственных услуг по реализации образовательной программы;";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2) статью 12 дополнить частью 9.1 следующего содержания: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"9.1. Примерные основные общеобразовательные программы, примерные образовательные программы среднего профессионального образования, примерные образовательные программы высшего образования (программы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бакалавриата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и программы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специалитета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включают в себя примерную рабочую программу воспитания и примерный календарный план воспитательной работы.";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3) дополнить статьей 12.1 следующего содержания: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"Статья 12.1. Общие требования к организации воспитания обучающихся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1. Воспитание обучающихся при освоении ими основных образовательных программ в организациях, осуществляющих образовательную деятельность, осуществляется на основе включаемых в образовательную программу рабочей программы воспитания и календарного плана воспитательной работы, разрабатываемых и утверждаемых такими организациями самостоятельно, если иное не установлено настоящим Федеральным законом.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2. Воспитание обучающихся при освоении ими основных общеобразовательных программ, образовательных программ среднего профессионального образования, образовательных программ высшего образования (программ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бакалавриата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и программ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специалитета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в организациях, осуществляющих образовательную деятельность, осуществляется на основе включаемых в такие образовательные программы рабочей программы воспитания и календарного плана воспитательной работы, разрабатываемых и утверждаемых с учетом включенных в примерные образовательные программы, указанные в части 9</a:t>
            </a:r>
            <a:r>
              <a:rPr lang="ru-RU" baseline="30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статьи 12 настоящего Федерального закона, примерных рабочих программ воспитания и примерных календарных планов воспитательной работы.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3. В разработке рабочих программ воспитания и календарных планов воспитательной работы имеют право принимать участие указанные в части 6 статьи 26 настоящего Федерального закона советы обучающихся, советы родителей, представительные органы обучающихся (при их наличии).";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4) часть 3 статьи 30 после слов "образовательной организации," дополнить словами "включая рабочую программу воспитания и календарный план воспитательной работы,".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Статья 2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1. Настоящий Федеральный закон вступает в силу с 1 сентября 2020 года.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2. Образовательные программы подлежат приведению в соответствие с положениями Федерального закона от 29 декабря 2012 года N 273-ФЗ "Об образовании в Российской Федерации" (в редакции настоящего Федерального закона) не позднее 1 сентября 2021 года.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3. Организации, осуществляющие образовательную деятельность, обязаны проинформировать обучающихся и (или) их родителей (законных представителей) об изменениях, внесенных в такие программы в соответствии с Федеральным законом от 29 декабря 2012 года N 273-ФЗ "Об образовании в Российской Федерации" (в редакции настоящего Федерального закона).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Цели примерной программы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1) помочь педагогам увидеть потенциал их совместной с детьми деятельности и способы его реализации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2) помочь школам создать реалистичные программы, учитывающие требования ФГОС и уникальность каждой школы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3) помочь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педколлективам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решать с помощью данных программ проблемы личностного развития школьников, их гармоничного вхождения в социальный мир и профилактики противоправного поведения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701</TotalTime>
  <Words>1970</Words>
  <Application>Microsoft Office PowerPoint</Application>
  <PresentationFormat>Экран (4:3)</PresentationFormat>
  <Paragraphs>132</Paragraphs>
  <Slides>26</Slides>
  <Notes>0</Notes>
  <HiddenSlides>3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Поток</vt:lpstr>
      <vt:lpstr>О примерной программе воспитания</vt:lpstr>
      <vt:lpstr>Нормативно-правовая база</vt:lpstr>
      <vt:lpstr>Слайд 3</vt:lpstr>
      <vt:lpstr>Слайд 4</vt:lpstr>
      <vt:lpstr>Слайд 5</vt:lpstr>
      <vt:lpstr>Слайд 6</vt:lpstr>
      <vt:lpstr>Слайд 7</vt:lpstr>
      <vt:lpstr>Слайд 8</vt:lpstr>
      <vt:lpstr>Цели примерной программы  </vt:lpstr>
      <vt:lpstr>  4 основных раздела: </vt:lpstr>
      <vt:lpstr>Слайд 11</vt:lpstr>
      <vt:lpstr>Слайд 12</vt:lpstr>
      <vt:lpstr>Структура программы</vt:lpstr>
      <vt:lpstr>Структура программы</vt:lpstr>
      <vt:lpstr>Структура программы</vt:lpstr>
      <vt:lpstr>Структура программы</vt:lpstr>
      <vt:lpstr>Структура программы</vt:lpstr>
      <vt:lpstr>Примеры инвариантных модулей</vt:lpstr>
      <vt:lpstr>Примеры вариативных модулей  </vt:lpstr>
      <vt:lpstr>Дополнительный модуль </vt:lpstr>
      <vt:lpstr>Структура программы</vt:lpstr>
      <vt:lpstr>Структура программы</vt:lpstr>
      <vt:lpstr>Структура программы</vt:lpstr>
      <vt:lpstr>Примерный план работы </vt:lpstr>
      <vt:lpstr>Образцы приказов</vt:lpstr>
      <vt:lpstr>Образцы приказов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примерной программе воспитания</dc:title>
  <dc:creator>user</dc:creator>
  <cp:lastModifiedBy>user</cp:lastModifiedBy>
  <cp:revision>40</cp:revision>
  <dcterms:created xsi:type="dcterms:W3CDTF">2020-08-20T06:28:15Z</dcterms:created>
  <dcterms:modified xsi:type="dcterms:W3CDTF">2020-09-24T00:38:21Z</dcterms:modified>
</cp:coreProperties>
</file>