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64" r:id="rId7"/>
    <p:sldId id="263" r:id="rId8"/>
    <p:sldId id="265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Индивидуальный образовательный маршрут школьника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accent2"/>
                </a:solidFill>
              </a:rPr>
              <a:t>Никифорова Г.Д.</a:t>
            </a:r>
          </a:p>
          <a:p>
            <a:pPr algn="r"/>
            <a:r>
              <a:rPr lang="ru-RU" dirty="0" smtClean="0">
                <a:solidFill>
                  <a:schemeClr val="accent2"/>
                </a:solidFill>
              </a:rPr>
              <a:t>Гл.специалист ОРДП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14360"/>
          <a:ext cx="8215370" cy="5643598"/>
        </p:xfrm>
        <a:graphic>
          <a:graphicData uri="http://schemas.openxmlformats.org/drawingml/2006/table">
            <a:tbl>
              <a:tblPr/>
              <a:tblGrid>
                <a:gridCol w="38889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64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192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Мои цели и задачи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47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 Мои перспективные жизненные цели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1) Кем хочу стать, какую получить профессию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6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2) Каким (-ой) хочу стать (перечисляются качества, которые бы хотел иметь ученик как член общества, как труженик, гражданин, семьянин)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192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 Ближайшие цели, задачи, что надо развивать в себе в первую очередь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0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1) Что хочу узнать о себе (задачи на самопознание)</a:t>
                      </a:r>
                      <a:endParaRPr lang="ru-RU" sz="1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8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2)Задачи в обучении</a:t>
                      </a:r>
                      <a:endParaRPr lang="ru-RU" sz="1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0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По каким предметам повысить свои достижения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0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Какие дополнительные области знаний изучать</a:t>
                      </a:r>
                      <a:endParaRPr lang="ru-RU" sz="1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4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Какие учебные умения и навыки развивать</a:t>
                      </a:r>
                      <a:endParaRPr lang="ru-RU" sz="1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0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3) Задачи в практической деятельности</a:t>
                      </a:r>
                      <a:endParaRPr lang="ru-RU" sz="1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898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4) Задачи по формированию конкретных качеств, необходимых для достижения перспективной цели</a:t>
                      </a:r>
                      <a:endParaRPr lang="ru-RU" sz="1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536" marR="5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285728"/>
          <a:ext cx="8215370" cy="6286543"/>
        </p:xfrm>
        <a:graphic>
          <a:graphicData uri="http://schemas.openxmlformats.org/drawingml/2006/table">
            <a:tbl>
              <a:tblPr/>
              <a:tblGrid>
                <a:gridCol w="38889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64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507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Мои планы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5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 Предполагаемое направление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профиль) образования в старшей школе</a:t>
                      </a: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1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 Планируемый уровень профессионального образования после окончания школы</a:t>
                      </a: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1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 Профессия, которая меня интересует</a:t>
                      </a: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1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 Предполагаемое учебное заведение после окончания школы</a:t>
                      </a: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13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Моя программа действий</a:t>
                      </a: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13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 Самопознание своих возможностей и склонностей</a:t>
                      </a: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5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1) В чем (где, в каких сферах себя попробую)</a:t>
                      </a: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4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2) С кем, где проконсультируюсь</a:t>
                      </a: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4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3) К кому обращусь за советом</a:t>
                      </a: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413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4.2. Обучение</a:t>
                      </a: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21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1) Изучению каких предметов уделить больше внимания</a:t>
                      </a: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25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2) Какие предметы изучать на углубленном уровне</a:t>
                      </a: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21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3) Какие элективные курсы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посещать </a:t>
                      </a: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29" marR="5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</a:b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9411045"/>
              </p:ext>
            </p:extLst>
          </p:nvPr>
        </p:nvGraphicFramePr>
        <p:xfrm>
          <a:off x="500034" y="285728"/>
          <a:ext cx="8143932" cy="6171619"/>
        </p:xfrm>
        <a:graphic>
          <a:graphicData uri="http://schemas.openxmlformats.org/drawingml/2006/table">
            <a:tbl>
              <a:tblPr/>
              <a:tblGrid>
                <a:gridCol w="3855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88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116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4.3. Дополнительное образование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0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1) По каким дополнительным образовательным программам буду заниматься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9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2) Какую дополнительную литературу буду изучать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6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3) В каких проектах буду участвовать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6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4) В каких олимпиадах и конкурсах буду участвовать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116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4.4. Участие в общественной деятельности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6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1) В каких делах буду участвовать в школе и классе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9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2) В каких буду участвовать вне школы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631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4.5. Как буду развивать необходимые для реализации моих жизненных планов качества: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1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1) На учебных занятиях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1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2) Во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внеучебное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время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4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3) В семье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1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4) В общении с учащимися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7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4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практической деятельности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общественных делах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784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4.6. Кто и в чем мне может помочь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78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1) Учителя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78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2) Родители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78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3) Друзья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278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4) Специалисты</a:t>
                      </a: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5618" marR="5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</a:b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Индивидуальный образовательный маршрут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2050" b="1" dirty="0" smtClean="0"/>
              <a:t>Индивидуальный </a:t>
            </a:r>
            <a:r>
              <a:rPr lang="ru-RU" sz="2050" b="1" dirty="0"/>
              <a:t>образовательный маршрут — </a:t>
            </a:r>
            <a:r>
              <a:rPr lang="ru-RU" sz="2050" dirty="0"/>
              <a:t>это индивидуальная программа, рассчитанная на конкретного школьника и преследующая конкретные цели, которые необходимо реализовать в указанные сроки. </a:t>
            </a:r>
            <a:r>
              <a:rPr lang="ru-RU" sz="2050" dirty="0" smtClean="0"/>
              <a:t>ИОМ </a:t>
            </a:r>
            <a:r>
              <a:rPr lang="ru-RU" sz="2050" dirty="0"/>
              <a:t>— это путь или способ реализации личностного потенциала ребенка, развитие его способностей по индивидуальному </a:t>
            </a:r>
            <a:r>
              <a:rPr lang="ru-RU" sz="2050" i="1" dirty="0"/>
              <a:t>плану (маршруту).</a:t>
            </a:r>
            <a:endParaRPr lang="ru-RU" sz="2050" dirty="0"/>
          </a:p>
          <a:p>
            <a:pPr marL="0" indent="0" algn="just">
              <a:buNone/>
            </a:pPr>
            <a:r>
              <a:rPr lang="ru-RU" sz="2050" dirty="0" smtClean="0"/>
              <a:t>      При </a:t>
            </a:r>
            <a:r>
              <a:rPr lang="ru-RU" sz="2050" dirty="0"/>
              <a:t>составлении маршрута обязательно учитываются индивидуальные особенности обучающегося. А именно:</a:t>
            </a:r>
          </a:p>
          <a:p>
            <a:pPr lvl="0" algn="just"/>
            <a:r>
              <a:rPr lang="ru-RU" sz="2050" dirty="0"/>
              <a:t>образовательная база (знания, которыми ученик владеет);</a:t>
            </a:r>
          </a:p>
          <a:p>
            <a:pPr lvl="0" algn="just"/>
            <a:r>
              <a:rPr lang="ru-RU" sz="2050" dirty="0"/>
              <a:t>психическое и физическое состояние ученика;</a:t>
            </a:r>
          </a:p>
          <a:p>
            <a:pPr lvl="0" algn="just"/>
            <a:r>
              <a:rPr lang="ru-RU" sz="2050" dirty="0"/>
              <a:t>личностные качества, особенности характера ребенка (умение работать в команде и индивидуально, вид памяти, социальная активность, </a:t>
            </a:r>
            <a:r>
              <a:rPr lang="ru-RU" sz="2050" dirty="0" err="1"/>
              <a:t>мотивированность</a:t>
            </a:r>
            <a:r>
              <a:rPr lang="ru-RU" sz="2050" dirty="0"/>
              <a:t> и т.д.)</a:t>
            </a:r>
          </a:p>
          <a:p>
            <a:pPr lvl="0" algn="just"/>
            <a:r>
              <a:rPr lang="ru-RU" sz="2050" dirty="0"/>
              <a:t>возраст;</a:t>
            </a:r>
          </a:p>
          <a:p>
            <a:pPr lvl="0" algn="just"/>
            <a:r>
              <a:rPr lang="ru-RU" sz="2050" dirty="0"/>
              <a:t>социальный аспект (пожелания родителей).</a:t>
            </a:r>
          </a:p>
        </p:txBody>
      </p:sp>
    </p:spTree>
    <p:extLst>
      <p:ext uri="{BB962C8B-B14F-4D97-AF65-F5344CB8AC3E}">
        <p14:creationId xmlns:p14="http://schemas.microsoft.com/office/powerpoint/2010/main" xmlns="" val="99362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sz="3900" b="1" dirty="0"/>
              <a:t>Для чего нужны индивидуальные маршруты?</a:t>
            </a:r>
            <a:endParaRPr lang="ru-RU" sz="3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800" dirty="0" smtClean="0"/>
              <a:t>       В </a:t>
            </a:r>
            <a:r>
              <a:rPr lang="ru-RU" sz="6800" dirty="0"/>
              <a:t>пояснительной записке Министерства образования, приложенной к стандартам ФГОС, указано: каждый ученик может составить </a:t>
            </a:r>
            <a:r>
              <a:rPr lang="ru-RU" sz="6800" dirty="0" smtClean="0"/>
              <a:t>индивидуальный </a:t>
            </a:r>
            <a:r>
              <a:rPr lang="ru-RU" sz="6800" dirty="0"/>
              <a:t>план обучения. Предлагаются </a:t>
            </a:r>
            <a:r>
              <a:rPr lang="ru-RU" sz="6800" b="1" dirty="0"/>
              <a:t>шесть направлений</a:t>
            </a:r>
            <a:r>
              <a:rPr lang="ru-RU" sz="6800" dirty="0"/>
              <a:t>:</a:t>
            </a:r>
          </a:p>
          <a:p>
            <a:pPr lvl="0"/>
            <a:r>
              <a:rPr lang="ru-RU" sz="6800" dirty="0"/>
              <a:t>естественнонаучное,</a:t>
            </a:r>
          </a:p>
          <a:p>
            <a:pPr lvl="0"/>
            <a:r>
              <a:rPr lang="ru-RU" sz="6800" dirty="0"/>
              <a:t>технологическое,</a:t>
            </a:r>
          </a:p>
          <a:p>
            <a:pPr lvl="0"/>
            <a:r>
              <a:rPr lang="ru-RU" sz="6800" dirty="0"/>
              <a:t>гуманитарное,</a:t>
            </a:r>
          </a:p>
          <a:p>
            <a:pPr lvl="0"/>
            <a:r>
              <a:rPr lang="ru-RU" sz="6800" dirty="0"/>
              <a:t>социально-экономическое</a:t>
            </a:r>
          </a:p>
          <a:p>
            <a:pPr lvl="0"/>
            <a:r>
              <a:rPr lang="ru-RU" sz="6800" dirty="0"/>
              <a:t>универсальное</a:t>
            </a:r>
            <a:r>
              <a:rPr lang="ru-RU" sz="6800" dirty="0" smtClean="0"/>
              <a:t>.</a:t>
            </a:r>
          </a:p>
          <a:p>
            <a:pPr marL="0" indent="0" algn="ctr">
              <a:buNone/>
            </a:pPr>
            <a:endParaRPr lang="ru-RU" sz="6800" u="sng" dirty="0" smtClean="0"/>
          </a:p>
          <a:p>
            <a:pPr marL="0" indent="0" algn="ctr">
              <a:buNone/>
            </a:pPr>
            <a:r>
              <a:rPr lang="ru-RU" sz="7200" u="sng" dirty="0" smtClean="0"/>
              <a:t>Методику </a:t>
            </a:r>
            <a:r>
              <a:rPr lang="ru-RU" sz="7200" u="sng" dirty="0"/>
              <a:t>ИОМ в школе используют и для </a:t>
            </a:r>
            <a:r>
              <a:rPr lang="ru-RU" sz="7200" u="sng" dirty="0" smtClean="0"/>
              <a:t>следующих целей:</a:t>
            </a:r>
            <a:endParaRPr lang="ru-RU" sz="7200" u="sng" dirty="0"/>
          </a:p>
          <a:p>
            <a:pPr lvl="0" algn="just"/>
            <a:r>
              <a:rPr lang="ru-RU" sz="6800" dirty="0"/>
              <a:t>для отстающих учеников — восполнить пробелы в знаниях по определенной теме;</a:t>
            </a:r>
          </a:p>
          <a:p>
            <a:pPr lvl="0" algn="just"/>
            <a:r>
              <a:rPr lang="ru-RU" sz="6800" dirty="0"/>
              <a:t>помочь в обучении детям с ослабленным здоровьем (быстрой утомляемостью, сниженной работоспособностью);</a:t>
            </a:r>
          </a:p>
          <a:p>
            <a:pPr lvl="0" algn="just"/>
            <a:r>
              <a:rPr lang="ru-RU" sz="6800" dirty="0"/>
              <a:t>для слабоуспевающих — такие ИОМ предусмотрены для детей с низкой мотивацией, для тех, у кого нет интереса к учебе, кто не может правильно сформировать свою учебную деятельность и т.д.);</a:t>
            </a:r>
          </a:p>
          <a:p>
            <a:pPr lvl="0" algn="just"/>
            <a:r>
              <a:rPr lang="ru-RU" sz="6800" dirty="0"/>
              <a:t>для одаренных учащихся с индивидуальными особенностями характера (</a:t>
            </a:r>
            <a:r>
              <a:rPr lang="ru-RU" sz="6800" dirty="0" err="1"/>
              <a:t>гиперактивность</a:t>
            </a:r>
            <a:r>
              <a:rPr lang="ru-RU" sz="6800" dirty="0"/>
              <a:t>, повышенная эмоциональность, трудности в общении и пр.);</a:t>
            </a:r>
          </a:p>
          <a:p>
            <a:pPr lvl="0" algn="just"/>
            <a:r>
              <a:rPr lang="ru-RU" sz="6800" dirty="0"/>
              <a:t>для детей, опережающих развитие.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19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2"/>
            <a:ext cx="8760913" cy="6570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Право обучающегося на выбор учебных предметов</a:t>
            </a:r>
            <a:br>
              <a:rPr lang="ru-RU" sz="2400" b="1" dirty="0" smtClean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4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(базовых, профильных, элективных, дополнительного образования)</a:t>
            </a:r>
            <a:r>
              <a:rPr lang="ru-RU" dirty="0" smtClean="0">
                <a:solidFill>
                  <a:schemeClr val="tx2"/>
                </a:solidFill>
                <a:latin typeface="Courier New"/>
                <a:ea typeface="Courier New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Courier New"/>
                <a:ea typeface="Courier New"/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28662" y="1214422"/>
            <a:ext cx="2928958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71538" y="3143248"/>
            <a:ext cx="2928958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71538" y="5000636"/>
            <a:ext cx="2928958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00166" y="1500174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Индивидуальный учебный план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3357562"/>
            <a:ext cx="2928958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Индивидуальная образовательная программа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5143512"/>
            <a:ext cx="2928958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Индивидуальный образовательный маршрут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10" name="Выноска 1 9"/>
          <p:cNvSpPr/>
          <p:nvPr/>
        </p:nvSpPr>
        <p:spPr>
          <a:xfrm>
            <a:off x="5000628" y="1285860"/>
            <a:ext cx="3357586" cy="1357322"/>
          </a:xfrm>
          <a:prstGeom prst="borderCallout1">
            <a:avLst>
              <a:gd name="adj1" fmla="val 46951"/>
              <a:gd name="adj2" fmla="val -1050"/>
              <a:gd name="adj3" fmla="val 52965"/>
              <a:gd name="adj4" fmla="val -3421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Shape 9"/>
          <p:cNvSpPr txBox="1">
            <a:spLocks noChangeArrowheads="1"/>
          </p:cNvSpPr>
          <p:nvPr/>
        </p:nvSpPr>
        <p:spPr bwMode="auto">
          <a:xfrm>
            <a:off x="5143504" y="1428736"/>
            <a:ext cx="3071834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Учет образовательных запросов, личных и профессиональных интересов, познавательных возможностей ученика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Выноска 1 13"/>
          <p:cNvSpPr/>
          <p:nvPr/>
        </p:nvSpPr>
        <p:spPr>
          <a:xfrm>
            <a:off x="5143504" y="3143248"/>
            <a:ext cx="3357586" cy="1357322"/>
          </a:xfrm>
          <a:prstGeom prst="borderCallout1">
            <a:avLst>
              <a:gd name="adj1" fmla="val 46951"/>
              <a:gd name="adj2" fmla="val -1050"/>
              <a:gd name="adj3" fmla="val 52965"/>
              <a:gd name="adj4" fmla="val -3421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1 14"/>
          <p:cNvSpPr/>
          <p:nvPr/>
        </p:nvSpPr>
        <p:spPr>
          <a:xfrm>
            <a:off x="5143504" y="4929198"/>
            <a:ext cx="3357586" cy="1357322"/>
          </a:xfrm>
          <a:prstGeom prst="borderCallout1">
            <a:avLst>
              <a:gd name="adj1" fmla="val 46951"/>
              <a:gd name="adj2" fmla="val -1050"/>
              <a:gd name="adj3" fmla="val 52965"/>
              <a:gd name="adj4" fmla="val -3421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072066" y="3143248"/>
            <a:ext cx="3429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>
              <a:spcAft>
                <a:spcPts val="100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Учет видов образовательной деятельности, методов и форм диагностики образовательных результатов, технологий</a:t>
            </a:r>
            <a:br>
              <a:rPr lang="ru-RU" sz="1400" dirty="0" smtClean="0">
                <a:latin typeface="Times New Roman"/>
                <a:ea typeface="Times New Roman"/>
              </a:rPr>
            </a:br>
            <a:r>
              <a:rPr lang="ru-RU" sz="1400" dirty="0" smtClean="0">
                <a:latin typeface="Times New Roman"/>
                <a:ea typeface="Times New Roman"/>
              </a:rPr>
              <a:t>освоения учебного содержания, организационно- педагогических условий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286380" y="5072074"/>
            <a:ext cx="31432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>
              <a:spcAft>
                <a:spcPts val="100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Учет требований времени, образовательных запросов учащихся, их познавательных возможностей, конкретных условий образовательного процесса в учебном </a:t>
            </a:r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2285984" y="2571744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2357422" y="4500570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339" y="144463"/>
            <a:ext cx="8570941" cy="642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 l="8498"/>
          <a:stretch>
            <a:fillRect/>
          </a:stretch>
        </p:blipFill>
        <p:spPr bwMode="auto">
          <a:xfrm>
            <a:off x="357158" y="144463"/>
            <a:ext cx="857256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Autofit/>
          </a:bodyPr>
          <a:lstStyle/>
          <a:p>
            <a:pPr indent="457200">
              <a:spcAft>
                <a:spcPts val="1900"/>
              </a:spcAft>
            </a:pPr>
            <a:r>
              <a:rPr lang="ru-RU" sz="32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Выбор ИОМ может осуществляться в трех плоскостях:</a:t>
            </a:r>
            <a:endParaRPr lang="ru-RU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2" y="2143117"/>
          <a:ext cx="8001055" cy="3000396"/>
        </p:xfrm>
        <a:graphic>
          <a:graphicData uri="http://schemas.openxmlformats.org/drawingml/2006/table">
            <a:tbl>
              <a:tblPr/>
              <a:tblGrid>
                <a:gridCol w="22668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62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3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35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711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89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8260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1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Осмысление дальнейшего пути получения образования (кем быть?, каким быть?)</a:t>
                      </a:r>
                      <a:endParaRPr lang="ru-RU" sz="18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функциональной грамотности по предмету</a:t>
                      </a:r>
                      <a:endParaRPr lang="ru-RU" sz="18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в выбранной сфере деятельности (например в выбранном предмете)</a:t>
                      </a:r>
                      <a:endParaRPr lang="ru-RU" sz="18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Примерный индивидуальный образовательный маршрут старшеклассника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73649520"/>
              </p:ext>
            </p:extLst>
          </p:nvPr>
        </p:nvGraphicFramePr>
        <p:xfrm>
          <a:off x="642910" y="1928802"/>
          <a:ext cx="7786742" cy="4466965"/>
        </p:xfrm>
        <a:graphic>
          <a:graphicData uri="http://schemas.openxmlformats.org/drawingml/2006/table">
            <a:tbl>
              <a:tblPr/>
              <a:tblGrid>
                <a:gridCol w="36860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007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242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КТО Я? КАКОЙ Я? (Мое представление о себе )</a:t>
                      </a: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2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8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 рождения</a:t>
                      </a: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6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Любимое занятие в свободное время</a:t>
                      </a: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6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Мой любимый учебный предмет</a:t>
                      </a: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6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Мои учебные достижения</a:t>
                      </a: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6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Мои сильные стороны</a:t>
                      </a: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6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Мои слабые стороны</a:t>
                      </a: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6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Мои увлечения</a:t>
                      </a: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6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Чем отличаюсь от своих сверстников</a:t>
                      </a: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6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умею делать хорошо</a:t>
                      </a: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6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Сфера профессиональных интересов</a:t>
                      </a: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9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Сфера моих жизненных интересов (какое место хочу занять в обществе)</a:t>
                      </a: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6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мне в себе нравится</a:t>
                      </a: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6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мне в себе не нравится</a:t>
                      </a: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66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кого хочу быть похожим (-ей)</a:t>
                      </a:r>
                      <a:endParaRPr lang="ru-RU" sz="160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769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Индивидуальный образовательный маршрут школьника</vt:lpstr>
      <vt:lpstr> Индивидуальный образовательный маршрут </vt:lpstr>
      <vt:lpstr> Для чего нужны индивидуальные маршруты?</vt:lpstr>
      <vt:lpstr>Слайд 4</vt:lpstr>
      <vt:lpstr>Право обучающегося на выбор учебных предметов (базовых, профильных, элективных, дополнительного образования) </vt:lpstr>
      <vt:lpstr>Слайд 6</vt:lpstr>
      <vt:lpstr>Слайд 7</vt:lpstr>
      <vt:lpstr>Выбор ИОМ может осуществляться в трех плоскостях:</vt:lpstr>
      <vt:lpstr>Примерный индивидуальный образовательный маршрут старшеклассника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 Васильевна</dc:creator>
  <cp:lastModifiedBy>Надежда Петровна</cp:lastModifiedBy>
  <cp:revision>20</cp:revision>
  <dcterms:created xsi:type="dcterms:W3CDTF">2021-02-10T08:24:45Z</dcterms:created>
  <dcterms:modified xsi:type="dcterms:W3CDTF">2021-10-27T02:17:12Z</dcterms:modified>
</cp:coreProperties>
</file>