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8"/>
  </p:notesMasterIdLst>
  <p:sldIdLst>
    <p:sldId id="256" r:id="rId2"/>
    <p:sldId id="462" r:id="rId3"/>
    <p:sldId id="470" r:id="rId4"/>
    <p:sldId id="486" r:id="rId5"/>
    <p:sldId id="471" r:id="rId6"/>
    <p:sldId id="487" r:id="rId7"/>
    <p:sldId id="270" r:id="rId8"/>
    <p:sldId id="263" r:id="rId9"/>
    <p:sldId id="485" r:id="rId10"/>
    <p:sldId id="467" r:id="rId11"/>
    <p:sldId id="468" r:id="rId12"/>
    <p:sldId id="476" r:id="rId13"/>
    <p:sldId id="477" r:id="rId14"/>
    <p:sldId id="488" r:id="rId15"/>
    <p:sldId id="489" r:id="rId16"/>
    <p:sldId id="257" r:id="rId17"/>
    <p:sldId id="490" r:id="rId18"/>
    <p:sldId id="465" r:id="rId19"/>
    <p:sldId id="479" r:id="rId20"/>
    <p:sldId id="480" r:id="rId21"/>
    <p:sldId id="475" r:id="rId22"/>
    <p:sldId id="484" r:id="rId23"/>
    <p:sldId id="469" r:id="rId24"/>
    <p:sldId id="464" r:id="rId25"/>
    <p:sldId id="463" r:id="rId26"/>
    <p:sldId id="4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984A4-778C-44ED-96DE-01E1219C9E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B7AD-7A0E-4F24-B90A-4267781F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8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FB7AD-7A0E-4F24-B90A-4267781F06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8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B425-3D7A-463F-80B5-C905E3339A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2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B425-3D7A-463F-80B5-C905E3339A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C3266-5656-4731-83F1-A594DEA0D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E405F4-378B-4DAB-8C6A-46DA1AD8E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37BB8C-911D-40D2-BF46-D6FFA480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F8D78-AC39-4590-A69A-61F50537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5787A-2550-4750-94B7-F8399FE9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8D7CB-B7D5-462B-AA94-E4AEDD4D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65FF62-59A1-4C50-9B04-6CAB65AE4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212DC-1CD6-4BAC-861D-54D5E176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4A407-3ED3-44D4-8F81-EC3E499F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F3F05-4574-413E-89D7-47BD38EF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7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7F150-D1A3-4E67-B628-DB2DF81D2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9E8A9A-CB91-4DAC-A846-BCE378086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A9481-60C2-4882-84AF-3A8D0BDC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0CB08-CB7B-45A5-AB37-51C86DE3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FE3E45-8AD1-41FE-A97D-CDF423B5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D5D7-667E-4D6A-91F3-1B5AFD2B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41C78-02F6-4871-9E97-640056FF9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79BB8-8596-402D-802C-001F7576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68E62-021B-44B8-B0BE-8342D10B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7D1D53-1628-4050-B1F2-7088AB4B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57C6E-A2E3-4EB7-AB57-F6D866AA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81A2A7-216D-442D-A127-33B83A256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587F5-46FF-4602-97B8-38B0E7B3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6B49E-378F-4CA5-8F21-BB616302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6535B-7E10-4A75-954B-F72170C6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2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47AFA-5FD4-4B98-972F-06B79583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8C4D6-B69D-481C-8331-1200EEB4F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F4D904-7B5E-4BA1-8628-2A6DB1832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3DC742-B615-4DCB-AF83-73A525D8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C00DD-03F8-469F-9870-68E7F45B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6A5854-095A-4A92-A10F-4B56500B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3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C8678-82B2-4976-BF09-CA718973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6A0FF-A2E7-4826-B704-26A31A53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399FF0-42AB-4BB1-8A28-2FBB341DD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2A04F7-0C93-4BCC-8FF0-4E9609F9B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D81522-7566-48F2-BC89-28BE3A56B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062D6E-BDC5-44BA-B203-D0931B5F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C688F1-1E67-44E4-A949-328564ED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A1F95C-DA27-4B4B-B9D6-2A6C58CF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ABC90-1202-49F6-B3C5-3C912A3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13C2A7-D933-439A-9812-8D4FA872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4966C1-1D27-4AAD-AD3D-BD797B70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81907D-64B1-4DE2-BC25-2795D748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5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FCD3E5-3D9D-4C44-A8DE-0AD9B740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F04E02-204F-4F6C-B333-86D800EA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6ED49B-6364-4212-81AC-AED020C2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3C7AB-494C-424A-98E7-6A8B15F2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781AB-EBF2-43A4-BCEE-1F2D65C5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82850-04D9-457C-87B6-3AACF934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BFB973-41CD-4C51-802A-D9202383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CFD6AF-28C0-4C88-A392-8A02D6C6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636C9-8A43-4BF1-B278-45949B67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4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29806-7211-43FC-9D7C-E530A5BE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38415A-79E7-43D6-90F1-146C5B055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703B9B-E8BF-432C-84D0-6EA9C3DC2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EB86C-F7A9-42EF-B732-862332BA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3A7B6-D5B6-44C8-80CD-5A9D1556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3F17B-69C7-447B-9701-42C88E45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CDDF-6F0F-4C10-87C5-AE0BA9B9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68E82-3E73-4136-A9BF-0D5AE82D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359917-42E2-4939-9BD6-7233B7B4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BD62-74D2-4B4F-837A-2489FDBA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8883B-C2F0-477B-B733-782A0909A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13CE7-3107-46F6-AFD3-5F1EF9224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211F-C75E-48D8-9621-6474F971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feed?section=search&amp;q=%23%D0%93%D0%9F%D0%9D_2023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vk.com/feed?section=search&amp;q=%23%D0%A0%D0%BE%D1%81%D0%B4%D0%B5%D1%82%D1%86%D0%B5%D0%BD%D1%82%D1%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eed?section=search&amp;q=%23%D0%9B%D1%83%D1%87%D1%88%D0%B8%D0%B9_%D1%81%D0%BE%D0%B2%D0%B5%D1%82%D0%BD%D0%B8%D0%BA2023" TargetMode="External"/><Relationship Id="rId5" Type="http://schemas.openxmlformats.org/officeDocument/2006/relationships/hyperlink" Target="https://vk.com/feed?section=search&amp;q=%23%D0%9D%D0%B0%D0%B2%D0%B8%D0%B3%D0%B0%D1%82%D0%BE%D1%80%D1%8B%D0%94%D0%B5%D1%82%D1%81%D1%82%D0%B2%D0%B0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8;&#1076;&#1096;.&#1088;&#1092;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CA81-58A4-4283-A28B-AB01EBBC9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363922"/>
            <a:ext cx="11487150" cy="18554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Цели и задачи системы образования на 2023 – 2024 учебный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173513-1E16-47C5-8231-E962FA173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411010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Васильева В.А. – начальник </a:t>
            </a:r>
          </a:p>
          <a:p>
            <a:pPr algn="r"/>
            <a:r>
              <a:rPr lang="ru-RU" sz="2800" dirty="0"/>
              <a:t>МУ «Хангаласское РУО», </a:t>
            </a:r>
          </a:p>
          <a:p>
            <a:pPr algn="r"/>
            <a:r>
              <a:rPr lang="ru-RU" sz="2800" dirty="0"/>
              <a:t>общественный представитель АСИ РФ</a:t>
            </a:r>
          </a:p>
        </p:txBody>
      </p:sp>
      <p:pic>
        <p:nvPicPr>
          <p:cNvPr id="1028" name="Picture 4" descr="логотип Года педагога и наставника красный ПНГ на Прозрачном ...">
            <a:extLst>
              <a:ext uri="{FF2B5EF4-FFF2-40B4-BE49-F238E27FC236}">
                <a16:creationId xmlns:a16="http://schemas.microsoft.com/office/drawing/2014/main" id="{1426E8F1-A890-4BE5-9EDE-99546BB9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160907"/>
            <a:ext cx="3810000" cy="333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AA0939-878B-472D-9FA5-EAF8E762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66320C-DF80-4285-9003-D22A8A83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89" y="195615"/>
            <a:ext cx="10051786" cy="10561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. Реализована Федеральная программа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«Модернизация школьных систем образования»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F4DE6B9A-424B-4CD6-BD3B-9542EBB43C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BA244C28-76AC-4DB5-B932-FDA20AE1A0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4F41F0-8622-4786-8375-87F3E1B0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EF2DE2C-3FD5-483F-9E37-F74AB9245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56337"/>
              </p:ext>
            </p:extLst>
          </p:nvPr>
        </p:nvGraphicFramePr>
        <p:xfrm>
          <a:off x="755279" y="1838322"/>
          <a:ext cx="10531845" cy="491490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3316">
                  <a:extLst>
                    <a:ext uri="{9D8B030D-6E8A-4147-A177-3AD203B41FA5}">
                      <a16:colId xmlns:a16="http://schemas.microsoft.com/office/drawing/2014/main" val="59694994"/>
                    </a:ext>
                  </a:extLst>
                </a:gridCol>
                <a:gridCol w="2645705">
                  <a:extLst>
                    <a:ext uri="{9D8B030D-6E8A-4147-A177-3AD203B41FA5}">
                      <a16:colId xmlns:a16="http://schemas.microsoft.com/office/drawing/2014/main" val="159574664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57293934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872999575"/>
                    </a:ext>
                  </a:extLst>
                </a:gridCol>
                <a:gridCol w="2758898">
                  <a:extLst>
                    <a:ext uri="{9D8B030D-6E8A-4147-A177-3AD203B41FA5}">
                      <a16:colId xmlns:a16="http://schemas.microsoft.com/office/drawing/2014/main" val="679751846"/>
                    </a:ext>
                  </a:extLst>
                </a:gridCol>
                <a:gridCol w="1898826">
                  <a:extLst>
                    <a:ext uri="{9D8B030D-6E8A-4147-A177-3AD203B41FA5}">
                      <a16:colId xmlns:a16="http://schemas.microsoft.com/office/drawing/2014/main" val="1123875667"/>
                    </a:ext>
                  </a:extLst>
                </a:gridCol>
              </a:tblGrid>
              <a:tr h="77389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609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524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Мощность (мест)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91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 мероприятие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Капитальный ремонт/по итогам конкурса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Оснащение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83751"/>
                  </a:ext>
                </a:extLst>
              </a:tr>
              <a:tr h="274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21966"/>
                  </a:ext>
                </a:extLst>
              </a:tr>
              <a:tr h="572788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МБОУ "2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Мальжагарская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СОШ им. М.Е. Васильевой"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23 583 541,67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19 242 500,00/14 816 725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4 341 041,67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911190"/>
                  </a:ext>
                </a:extLst>
              </a:tr>
              <a:tr h="508848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МБОУ"ПСОШ №4 с УИОП"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50 906 202,40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43 464 270,83/36 940 000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7 441 931,56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300581"/>
                  </a:ext>
                </a:extLst>
              </a:tr>
              <a:tr h="572788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МБОУ "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Бестяхская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СОШ  и.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И.И.Козлова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"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59 047 642,08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50 415 520,83/48 900 000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8 632 121,25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2104"/>
                  </a:ext>
                </a:extLst>
              </a:tr>
              <a:tr h="572788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МБОУ "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Техтюрская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СОШ  им.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А.Д.Широких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"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30 279 270,83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25 938 229,17/21 917 803,64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4 341 041,67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907178"/>
                  </a:ext>
                </a:extLst>
              </a:tr>
              <a:tr h="572788">
                <a:tc>
                  <a:txBody>
                    <a:bodyPr/>
                    <a:lstStyle/>
                    <a:p>
                      <a:pPr indent="1524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МБОУ "1-Жемконская СОШ им. П.С. Скрябина"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22 404 479,17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18 063 437,50/16 257 093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4 341 041,67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902972"/>
                  </a:ext>
                </a:extLst>
              </a:tr>
              <a:tr h="274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186 221 136,15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157 123 958,33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29 097 177,81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718857"/>
                  </a:ext>
                </a:extLst>
              </a:tr>
              <a:tr h="274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Федеральный бюджет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178 772 290,70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150 839 000,00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27 933 290,70 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1214"/>
                  </a:ext>
                </a:extLst>
              </a:tr>
              <a:tr h="5177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Муниципальный бюджет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7 448 845,45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6 284 958,33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1 163 887,11 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13" marR="487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126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09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83023-FFC2-4A1D-84B6-572281FD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C8ED3787-5180-4D1B-A701-5FC43C4385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83D5042-4633-4DAF-A962-1EF3870E38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69F868-4151-40A9-A006-177640B6CF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9" r="1399" b="20842"/>
          <a:stretch/>
        </p:blipFill>
        <p:spPr>
          <a:xfrm>
            <a:off x="775396" y="195674"/>
            <a:ext cx="8216204" cy="27406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CE76D-2A5D-4D73-BC6C-7604F6C7157D}"/>
              </a:ext>
            </a:extLst>
          </p:cNvPr>
          <p:cNvSpPr txBox="1"/>
          <p:nvPr/>
        </p:nvSpPr>
        <p:spPr>
          <a:xfrm>
            <a:off x="775396" y="2989419"/>
            <a:ext cx="10752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МБОУ «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Техтюрская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СОШ им.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А.Д.Широких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 2023 г.</a:t>
            </a:r>
            <a:endParaRPr lang="ru-RU" sz="2800" dirty="0">
              <a:latin typeface="+mj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8FC3F4-2AA6-4C9D-A287-D6DCE90C7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b="11134"/>
          <a:stretch/>
        </p:blipFill>
        <p:spPr>
          <a:xfrm>
            <a:off x="840378" y="3512640"/>
            <a:ext cx="6970122" cy="27953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C32A3D-14F7-4B77-B30C-50939F4BD4E1}"/>
              </a:ext>
            </a:extLst>
          </p:cNvPr>
          <p:cNvSpPr txBox="1"/>
          <p:nvPr/>
        </p:nvSpPr>
        <p:spPr>
          <a:xfrm>
            <a:off x="775395" y="6392021"/>
            <a:ext cx="653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МБОУ «ПСОШ №4 с УИОП» 2023 г. </a:t>
            </a:r>
            <a:endParaRPr lang="ru-RU" sz="2800" dirty="0">
              <a:latin typeface="+mj-l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3C52E9-18DD-404D-861D-9AD614EEB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560B1F-CDB5-4F66-99F6-CE4850EBD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1"/>
          <a:stretch/>
        </p:blipFill>
        <p:spPr>
          <a:xfrm>
            <a:off x="933450" y="181951"/>
            <a:ext cx="7086600" cy="26767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942AF5-8532-412E-8F41-901E9A6B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2ED8F-BF29-4EE4-908D-F54AF0E3A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39ACBC95-1D7F-493A-985E-8C7A21D3811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B10EC963-4A7D-47F2-B413-3C9408A612D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6A80D7-59E7-4463-B57B-59CF4F61EE6B}"/>
              </a:ext>
            </a:extLst>
          </p:cNvPr>
          <p:cNvSpPr txBox="1"/>
          <p:nvPr/>
        </p:nvSpPr>
        <p:spPr>
          <a:xfrm>
            <a:off x="866269" y="2858749"/>
            <a:ext cx="1045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МБОУ «2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Мальжагарская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СОШ им.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М.Е.Васильевой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 2023 г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6B404B-D188-4034-838C-4927C702E3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416" r="-2083" b="41896"/>
          <a:stretch/>
        </p:blipFill>
        <p:spPr>
          <a:xfrm>
            <a:off x="933450" y="3381969"/>
            <a:ext cx="7543605" cy="25310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CE7A06-540B-42EC-8FFC-AD66B561ACD0}"/>
              </a:ext>
            </a:extLst>
          </p:cNvPr>
          <p:cNvSpPr txBox="1"/>
          <p:nvPr/>
        </p:nvSpPr>
        <p:spPr>
          <a:xfrm>
            <a:off x="818273" y="5896029"/>
            <a:ext cx="8716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МБОУ «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Бестяхская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СОШ им.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И.И.Козлова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 2023 г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6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B14B0-2A9B-470D-B8E5-27E595B1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422C0F56-011E-4F4B-8F6E-2B66FD49702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7EA9AC2A-C2D8-4B4F-B2D6-D683F90B78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CF43CD-71FF-4371-B2D7-C50755989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982" y="6211768"/>
            <a:ext cx="3340898" cy="646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A6D0F0-754A-4574-BF08-A18504506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72" r="294" b="22470"/>
          <a:stretch/>
        </p:blipFill>
        <p:spPr>
          <a:xfrm>
            <a:off x="964059" y="105505"/>
            <a:ext cx="8408541" cy="4431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A14AD-0A64-4AAD-A216-14929AA97C11}"/>
              </a:ext>
            </a:extLst>
          </p:cNvPr>
          <p:cNvSpPr txBox="1"/>
          <p:nvPr/>
        </p:nvSpPr>
        <p:spPr>
          <a:xfrm>
            <a:off x="834869" y="4536699"/>
            <a:ext cx="9367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МБОУ «1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Жемконская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СОШ им. </a:t>
            </a:r>
            <a:r>
              <a:rPr lang="ru-RU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П.С.Скрябина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 2023 г.</a:t>
            </a:r>
            <a:endParaRPr lang="ru-RU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EDFCF-E99E-4AC1-8AE2-DA46171AA1E6}"/>
              </a:ext>
            </a:extLst>
          </p:cNvPr>
          <p:cNvSpPr txBox="1"/>
          <p:nvPr/>
        </p:nvSpPr>
        <p:spPr>
          <a:xfrm>
            <a:off x="834869" y="5201199"/>
            <a:ext cx="974656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Отремонтировано и оснащено оборудованием 10 общеобразовательных школ на сумму:   </a:t>
            </a:r>
            <a:r>
              <a:rPr lang="ru-RU" sz="11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389 035 980 р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9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8801B6A9-DB8D-41D5-8561-464AC7C9C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579" y="755574"/>
            <a:ext cx="10231173" cy="57550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6884-3B32-4427-9E45-8402BE74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4E146BF-B48F-4414-89AA-DC625E77B4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F23DE5-7660-45C5-A7D8-109B3B82D5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A77C8-3862-412F-818E-719FEB398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30EEE-6E56-400E-9431-90198F8C7925}"/>
              </a:ext>
            </a:extLst>
          </p:cNvPr>
          <p:cNvSpPr txBox="1"/>
          <p:nvPr/>
        </p:nvSpPr>
        <p:spPr>
          <a:xfrm>
            <a:off x="661630" y="237347"/>
            <a:ext cx="911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4. Изменены предметы школьной программы: </a:t>
            </a:r>
          </a:p>
        </p:txBody>
      </p:sp>
    </p:spTree>
    <p:extLst>
      <p:ext uri="{BB962C8B-B14F-4D97-AF65-F5344CB8AC3E}">
        <p14:creationId xmlns:p14="http://schemas.microsoft.com/office/powerpoint/2010/main" val="230896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DFDE1390-3057-4118-824C-B7723B227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595" y="1041247"/>
            <a:ext cx="9928900" cy="52525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6884-3B32-4427-9E45-8402BE74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4E146BF-B48F-4414-89AA-DC625E77B4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F23DE5-7660-45C5-A7D8-109B3B82D5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A77C8-3862-412F-818E-719FEB398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6B30E-6CD5-460E-A59E-768751C684E0}"/>
              </a:ext>
            </a:extLst>
          </p:cNvPr>
          <p:cNvSpPr txBox="1"/>
          <p:nvPr/>
        </p:nvSpPr>
        <p:spPr>
          <a:xfrm>
            <a:off x="859063" y="87140"/>
            <a:ext cx="91059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5. Реализована региональная модель здорового детского питания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69%</a:t>
            </a:r>
          </a:p>
        </p:txBody>
      </p:sp>
    </p:spTree>
    <p:extLst>
      <p:ext uri="{BB962C8B-B14F-4D97-AF65-F5344CB8AC3E}">
        <p14:creationId xmlns:p14="http://schemas.microsoft.com/office/powerpoint/2010/main" val="220826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F2867E-6D7B-4838-BE56-2D2B5F8A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5E7B-0393-4D2E-A680-33859E7F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630" y="218567"/>
            <a:ext cx="4924426" cy="752955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Воспитание2022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DA0F0EDA-7A6E-4F89-801A-48591B5D41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1049CD8B-33C4-40E4-A5A6-6FDF3F2B94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80C95D6-C9AD-432C-AF38-0D3A2E85C783}"/>
              </a:ext>
            </a:extLst>
          </p:cNvPr>
          <p:cNvSpPr/>
          <p:nvPr/>
        </p:nvSpPr>
        <p:spPr>
          <a:xfrm>
            <a:off x="5045933" y="1838323"/>
            <a:ext cx="281784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4. Внедрены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Примерные программы воспитания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E3F8E89-6CE0-4289-989E-F8E3F9097A93}"/>
              </a:ext>
            </a:extLst>
          </p:cNvPr>
          <p:cNvSpPr/>
          <p:nvPr/>
        </p:nvSpPr>
        <p:spPr>
          <a:xfrm>
            <a:off x="810119" y="2331960"/>
            <a:ext cx="3979315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1. Введена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Должность советника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директора по воспитанию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CE49DCD-FB5A-4A66-92B0-4660A690126D}"/>
              </a:ext>
            </a:extLst>
          </p:cNvPr>
          <p:cNvSpPr/>
          <p:nvPr/>
        </p:nvSpPr>
        <p:spPr>
          <a:xfrm>
            <a:off x="819821" y="4049226"/>
            <a:ext cx="395991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2. Выплачивается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Денежное вознаграждение за классное руководство 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E1046E3-F7DC-4A3F-B6BD-09EC5B0E0078}"/>
              </a:ext>
            </a:extLst>
          </p:cNvPr>
          <p:cNvSpPr/>
          <p:nvPr/>
        </p:nvSpPr>
        <p:spPr>
          <a:xfrm>
            <a:off x="4997086" y="3850739"/>
            <a:ext cx="2826672" cy="2222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3. Созданы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/>
              <a:t>Школьные театры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/>
              <a:t>Медиацентры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/>
              <a:t>ШСК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0D46E7C-FFB8-467C-A4F8-141ADC9B9418}"/>
              </a:ext>
            </a:extLst>
          </p:cNvPr>
          <p:cNvSpPr/>
          <p:nvPr/>
        </p:nvSpPr>
        <p:spPr>
          <a:xfrm>
            <a:off x="8191500" y="2164537"/>
            <a:ext cx="3171290" cy="3205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5. Учреждена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Ежегодная Всероссийская детская премия «Новая философия воспитания»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E4CF1DB-DD78-40FD-9471-0C4A52905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  <p:pic>
        <p:nvPicPr>
          <p:cNvPr id="3074" name="Picture 2" descr="Воспитание в дополнительном образовании детей: новые ориентиры и акценты ⋆">
            <a:extLst>
              <a:ext uri="{FF2B5EF4-FFF2-40B4-BE49-F238E27FC236}">
                <a16:creationId xmlns:a16="http://schemas.microsoft.com/office/drawing/2014/main" id="{BFCF1C6B-49BB-4E74-BDBA-A1F001422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9" y="48981"/>
            <a:ext cx="3405646" cy="18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0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BF563C-5FB7-4F16-A13C-022B9196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A1043D-1F86-4D62-AAF8-9815A692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4155160C-1844-4C0C-8B66-664E6E8A20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D93F9B8C-258E-4C1E-919C-8EF00916A3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5534CD1D-5289-4049-B520-5118612F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360" y="4344229"/>
            <a:ext cx="5183515" cy="1614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9. Запущена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программа социальной активности детей начальной школы «Орлята России»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F734B57-E2CA-4B8D-93A8-8FAF53E6F224}"/>
              </a:ext>
            </a:extLst>
          </p:cNvPr>
          <p:cNvSpPr/>
          <p:nvPr/>
        </p:nvSpPr>
        <p:spPr>
          <a:xfrm>
            <a:off x="5966902" y="1794345"/>
            <a:ext cx="5224973" cy="2272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8. Проведен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Всероссийский конкурс «Классное пространство» для разработки официальной концепции по оформлению школьных пространств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017D702-5EE4-406F-8B71-E4F68ACEB4A7}"/>
              </a:ext>
            </a:extLst>
          </p:cNvPr>
          <p:cNvSpPr/>
          <p:nvPr/>
        </p:nvSpPr>
        <p:spPr>
          <a:xfrm>
            <a:off x="818054" y="1794345"/>
            <a:ext cx="4744546" cy="15817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6. Реализована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0" dirty="0">
                <a:solidFill>
                  <a:srgbClr val="4E4E3F"/>
                </a:solidFill>
                <a:effectLst/>
              </a:rPr>
              <a:t>рабочая программа курса внеурочной деятельности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0" dirty="0">
                <a:solidFill>
                  <a:srgbClr val="4E4E3F"/>
                </a:solidFill>
                <a:effectLst/>
              </a:rPr>
              <a:t>«Разговоры о важном»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6223B58-A41C-44FC-9389-EFC3B26745EC}"/>
              </a:ext>
            </a:extLst>
          </p:cNvPr>
          <p:cNvSpPr/>
          <p:nvPr/>
        </p:nvSpPr>
        <p:spPr>
          <a:xfrm>
            <a:off x="838200" y="3645923"/>
            <a:ext cx="4744546" cy="2590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7. Проведен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Всероссийский конкурс «Классное пространство» для разработки официальной концепции по оформлению школьных пространств</a:t>
            </a:r>
          </a:p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8904D7-D50C-4344-B222-F1EE37474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4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9A36E-7B8A-446D-85F3-2113013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6"/>
            <a:ext cx="9802889" cy="103505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D611A-8652-4F87-BB41-C5145B2DC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33" y="365126"/>
            <a:ext cx="9544142" cy="379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1. Введена должность советника директора по воспитанию:</a:t>
            </a:r>
          </a:p>
          <a:p>
            <a:pPr marL="0" indent="0">
              <a:buNone/>
            </a:pPr>
            <a:r>
              <a:rPr lang="ru-RU" sz="2200" b="0" i="0" dirty="0">
                <a:solidFill>
                  <a:srgbClr val="202124"/>
                </a:solidFill>
                <a:effectLst/>
                <a:latin typeface="Google Sans"/>
              </a:rPr>
              <a:t>*Советник директора по воспитанию – </a:t>
            </a:r>
            <a:r>
              <a:rPr lang="ru-RU" sz="2200" b="0" i="0" dirty="0">
                <a:solidFill>
                  <a:srgbClr val="040C28"/>
                </a:solidFill>
                <a:effectLst/>
                <a:latin typeface="Google Sans"/>
              </a:rPr>
              <a:t>это тот человек, на которого возлагается обязанность по организации единого педагогического пространства, объединяющего усилия всех причастных к обучению детей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000" dirty="0"/>
              <a:t>Советники директоров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15,25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000" dirty="0"/>
              <a:t>штатных единиц </a:t>
            </a:r>
          </a:p>
          <a:p>
            <a:pPr marL="0" indent="0">
              <a:buNone/>
            </a:pPr>
            <a:r>
              <a:rPr lang="ru-RU" sz="3000" dirty="0"/>
              <a:t>Общая численность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39 </a:t>
            </a:r>
            <a:r>
              <a:rPr lang="ru-RU" sz="3000" dirty="0"/>
              <a:t>людей</a:t>
            </a:r>
          </a:p>
          <a:p>
            <a:pPr marL="0" indent="0">
              <a:buNone/>
            </a:pPr>
            <a:r>
              <a:rPr lang="ru-RU" sz="3000" dirty="0"/>
              <a:t>Начисление – 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68799</a:t>
            </a:r>
            <a:r>
              <a:rPr lang="ru-RU" dirty="0"/>
              <a:t> </a:t>
            </a:r>
            <a:r>
              <a:rPr lang="ru-RU" sz="3000" dirty="0"/>
              <a:t>рублей  на 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dirty="0"/>
              <a:t> </a:t>
            </a:r>
            <a:r>
              <a:rPr lang="ru-RU" sz="3000" dirty="0"/>
              <a:t>штатную единицу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DFBE2-8160-4862-89E4-564FC06B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D5E040B-766B-4511-8D5E-335FCC46FD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D255BD2-893B-4A4F-A20A-B7CEB16722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208837-DF31-4714-8079-F938FAA625E1}"/>
              </a:ext>
            </a:extLst>
          </p:cNvPr>
          <p:cNvSpPr txBox="1"/>
          <p:nvPr/>
        </p:nvSpPr>
        <p:spPr>
          <a:xfrm>
            <a:off x="852333" y="4307660"/>
            <a:ext cx="105400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2. Выплачивается  денежное вознаграждение: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За классное руководство –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379</a:t>
            </a:r>
            <a:r>
              <a:rPr lang="ru-RU" sz="2800" dirty="0"/>
              <a:t> человек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Федеральная субсидия –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11000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/>
              <a:t>рублей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Республиканская субсидия –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1500</a:t>
            </a:r>
            <a:r>
              <a:rPr lang="ru-RU" sz="2800" dirty="0"/>
              <a:t> рублей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43631D-D940-444E-B4AF-4C45194A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A09DA5-D485-45B0-A2E4-6321E089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54977"/>
            <a:ext cx="7924800" cy="63648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</a:rPr>
              <a:t>3. Созданы из 27 школ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b="1" dirty="0"/>
              <a:t>Школьные театры </a:t>
            </a:r>
            <a:r>
              <a:rPr lang="ru-RU" sz="2800" dirty="0"/>
              <a:t>-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4D5156"/>
                </a:solidFill>
                <a:effectLst/>
                <a:latin typeface="Google Sans"/>
              </a:rPr>
              <a:t>*Школьный театр – 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это то место, где ребёнок может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попробовать себя в разных ролях, что способствует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его самоопределению и дальнейшей самореализации</a:t>
            </a:r>
            <a:r>
              <a:rPr lang="ru-RU" sz="2000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4D5156"/>
                </a:solidFill>
                <a:effectLst/>
                <a:latin typeface="Google Sans"/>
              </a:rPr>
              <a:t>Ученик овладевает минимально необходимыми для жизни в современном обществе навыками социальной активности и функциональной грамотности.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b="1" dirty="0"/>
              <a:t>Медиацентры </a:t>
            </a:r>
            <a:r>
              <a:rPr lang="ru-RU" sz="3000" dirty="0"/>
              <a:t>-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27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202124"/>
                </a:solidFill>
                <a:latin typeface="Google Sans"/>
              </a:rPr>
              <a:t>*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Медиацентр - это 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информационный центр образовательной деятельности школы, обеспечивающий свободный доступ к различным видам информационных ресурсов всем участникам образовательного процесса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000" b="1" dirty="0"/>
              <a:t>ШСК</a:t>
            </a:r>
            <a:r>
              <a:rPr lang="ru-RU" sz="2800" dirty="0"/>
              <a:t> -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*Школьный спортивный клуб – </a:t>
            </a:r>
            <a:r>
              <a:rPr lang="ru-RU" sz="2000" b="0" i="0" dirty="0">
                <a:solidFill>
                  <a:srgbClr val="040C28"/>
                </a:solidFill>
                <a:effectLst/>
                <a:latin typeface="Google Sans"/>
              </a:rPr>
              <a:t>общественная организация учителей, родителей и учащихся, способствующая развитию физической культуры, спорта и туризма в школе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Google Sans"/>
              </a:rPr>
              <a:t>. Создается с целью проведения спортивно-массовой работы в образовательном учреждении во внеурочное время.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A9645-F571-4FC9-825E-D4D017BE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194641F8-17DC-40CE-883D-FB1BB7414D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C8A919FF-C4EC-4DA4-91A5-8C26B16A6D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3632F4-AE9E-408A-AAA7-C8C1D0CEF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  <p:pic>
        <p:nvPicPr>
          <p:cNvPr id="4100" name="Picture 4" descr="Всероссийские спортивные игры школьных спортивных клубов |">
            <a:extLst>
              <a:ext uri="{FF2B5EF4-FFF2-40B4-BE49-F238E27FC236}">
                <a16:creationId xmlns:a16="http://schemas.microsoft.com/office/drawing/2014/main" id="{55EE3757-325F-4BBC-89C0-693E3B77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9" y="4511586"/>
            <a:ext cx="2349870" cy="19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едиаобразование старшеклассников. Теоретическая и практическая часть  организации школьного медиацентра | Медиаобразование с Андреем Мачениным  (Mediaeducation) | Дзен">
            <a:extLst>
              <a:ext uri="{FF2B5EF4-FFF2-40B4-BE49-F238E27FC236}">
                <a16:creationId xmlns:a16="http://schemas.microsoft.com/office/drawing/2014/main" id="{07ADED07-476C-4AE1-814D-111F9B2B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" y="2791921"/>
            <a:ext cx="2759659" cy="15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Школьный театр.">
            <a:extLst>
              <a:ext uri="{FF2B5EF4-FFF2-40B4-BE49-F238E27FC236}">
                <a16:creationId xmlns:a16="http://schemas.microsoft.com/office/drawing/2014/main" id="{2ABB406B-FFD7-401B-ABF4-36DECB7F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0" y="495323"/>
            <a:ext cx="2553812" cy="21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9BAE6-BE29-48AA-B60A-F635DC70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7" y="109282"/>
            <a:ext cx="4429125" cy="132556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Обучение2022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EA910-E248-4851-BDE2-E67A50C5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C185847C-A766-49E3-AAAD-26BDF5837E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3F5FE08E-CE37-4400-B28E-A804837D55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2050" name="Picture 2" descr="В Минобрнауки рассказали об изменении стоимости обучения в вузах - РИА  Новости, 15.08.2022">
            <a:extLst>
              <a:ext uri="{FF2B5EF4-FFF2-40B4-BE49-F238E27FC236}">
                <a16:creationId xmlns:a16="http://schemas.microsoft.com/office/drawing/2014/main" id="{CBEA8AE6-894D-4437-9591-D6788BD8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8" y="34385"/>
            <a:ext cx="3279212" cy="16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0D6FF2-E9DE-475A-8622-7AF8F9A6A7DD}"/>
              </a:ext>
            </a:extLst>
          </p:cNvPr>
          <p:cNvSpPr/>
          <p:nvPr/>
        </p:nvSpPr>
        <p:spPr>
          <a:xfrm>
            <a:off x="4362617" y="1306932"/>
            <a:ext cx="3590758" cy="2453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3. Реализована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Федеральная программа «Модернизация школьных систем образования»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E9FCF52-4A7D-4886-96ED-167C1CC69FC6}"/>
              </a:ext>
            </a:extLst>
          </p:cNvPr>
          <p:cNvSpPr/>
          <p:nvPr/>
        </p:nvSpPr>
        <p:spPr>
          <a:xfrm>
            <a:off x="900554" y="2026005"/>
            <a:ext cx="2898835" cy="20048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Вступили</a:t>
            </a:r>
            <a:r>
              <a:rPr lang="ru-RU" sz="2400" b="0" i="0" dirty="0">
                <a:solidFill>
                  <a:srgbClr val="4E4E3F"/>
                </a:solidFill>
                <a:effectLst/>
              </a:rPr>
              <a:t> </a:t>
            </a:r>
          </a:p>
          <a:p>
            <a:pPr algn="ctr"/>
            <a:r>
              <a:rPr lang="ru-RU" sz="2400" b="0" i="0" dirty="0">
                <a:solidFill>
                  <a:srgbClr val="4E4E3F"/>
                </a:solidFill>
                <a:effectLst/>
              </a:rPr>
              <a:t>обновлённые ФГОС начального и основного общего образования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55FCBC6-6E8B-46D5-86B9-BC964FDD55F6}"/>
              </a:ext>
            </a:extLst>
          </p:cNvPr>
          <p:cNvSpPr/>
          <p:nvPr/>
        </p:nvSpPr>
        <p:spPr>
          <a:xfrm>
            <a:off x="900554" y="4344229"/>
            <a:ext cx="2925595" cy="2142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2. Сокращен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перечень документов, заполняемых учителем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0B4B180-7A94-443D-98AD-5A92D47DFF7B}"/>
              </a:ext>
            </a:extLst>
          </p:cNvPr>
          <p:cNvSpPr/>
          <p:nvPr/>
        </p:nvSpPr>
        <p:spPr>
          <a:xfrm>
            <a:off x="4362617" y="4207371"/>
            <a:ext cx="3590758" cy="23160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4. Изменены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предметы школьной программы,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историческое просвещение с первого класса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0FDDA6-DE5E-45FA-8E64-B10FF7862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827481B-DB03-4E9A-987B-BED2BC86829D}"/>
              </a:ext>
            </a:extLst>
          </p:cNvPr>
          <p:cNvSpPr/>
          <p:nvPr/>
        </p:nvSpPr>
        <p:spPr>
          <a:xfrm>
            <a:off x="8349412" y="2533641"/>
            <a:ext cx="2942034" cy="23160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5.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Реализована </a:t>
            </a:r>
            <a:r>
              <a:rPr lang="ru-RU" sz="2400" dirty="0">
                <a:solidFill>
                  <a:schemeClr val="tx1"/>
                </a:solidFill>
              </a:rPr>
              <a:t>региональная модель здорового детского питания </a:t>
            </a:r>
          </a:p>
          <a:p>
            <a:pPr algn="ctr"/>
            <a:r>
              <a:rPr lang="ru-RU" b="0" i="0" dirty="0">
                <a:solidFill>
                  <a:srgbClr val="4E4E3F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70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034F82-45A7-40B6-A918-B09873A6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34" y="179824"/>
            <a:ext cx="6955366" cy="18739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4. Внедрены</a:t>
            </a:r>
            <a:r>
              <a:rPr lang="ru-RU" sz="2800" u="sng" dirty="0"/>
              <a:t>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программы воспитания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ru-RU" sz="2800" dirty="0"/>
              <a:t>школах 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14</a:t>
            </a:r>
            <a:r>
              <a:rPr lang="ru-RU" sz="2800" dirty="0"/>
              <a:t> детских садах  </a:t>
            </a:r>
          </a:p>
          <a:p>
            <a:endParaRPr lang="ru-RU" dirty="0"/>
          </a:p>
        </p:txBody>
      </p:sp>
      <p:pic>
        <p:nvPicPr>
          <p:cNvPr id="5124" name="Picture 4" descr="Примерные программы воспитания | ВКонтакте">
            <a:extLst>
              <a:ext uri="{FF2B5EF4-FFF2-40B4-BE49-F238E27FC236}">
                <a16:creationId xmlns:a16="http://schemas.microsoft.com/office/drawing/2014/main" id="{4540A620-C210-4E6C-ADA8-F01FE456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71" y="225090"/>
            <a:ext cx="3728734" cy="19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B8810-A170-4E0A-93A6-8A84E42C4259}"/>
              </a:ext>
            </a:extLst>
          </p:cNvPr>
          <p:cNvSpPr txBox="1"/>
          <p:nvPr/>
        </p:nvSpPr>
        <p:spPr>
          <a:xfrm>
            <a:off x="857250" y="2070795"/>
            <a:ext cx="984655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5. Учреждена ежегодная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Всероссийская детская премия «Новая философия воспитания»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«Наставник» – для советников, которые оказывают позитивное влияние на школьников и помогают раскрыть потенциал каждого ребенка;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«Всегда в контакте» – для советников, которые публикуют интересный контент для обучающихся и формируют положительный и узнаваемый образ советника в социальных сетях;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«На одной волне» – для советников, которые активно работают с детским активом, вовлекают их в социально значимые проекты и мероприятия;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«Новые горизонты» – для советников, благодаря инициативе и усилиям которых в школах появился новый вид деятельности для обучающихся;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«Сообщество значимых взрослых» – для советников, которые работают с родительским сообществом, активно вовлекают их в жизнь школы, совместные проекты и мероприятия;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«Навигатор моего сердца» – для советников, которые не подходят под критерии описанных выше номинаций.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5F9428-C558-4349-8800-5111ACD0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FC2219FA-19C4-4D83-8F8A-9272897DCC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EEB946FA-6F9C-4C9C-B408-AE30FE6141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028D68-A590-41B6-BF5F-A60DDA76A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462388-3ACC-4DD0-B74A-58DC2428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CFB3F0-23BB-4503-94D8-EE4698A51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41" t="11806" r="28360" b="39027"/>
          <a:stretch/>
        </p:blipFill>
        <p:spPr>
          <a:xfrm>
            <a:off x="855098" y="156003"/>
            <a:ext cx="4059802" cy="2495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80881-6C8E-4C85-A15D-504C55EE10AF}"/>
              </a:ext>
            </a:extLst>
          </p:cNvPr>
          <p:cNvSpPr txBox="1"/>
          <p:nvPr/>
        </p:nvSpPr>
        <p:spPr>
          <a:xfrm>
            <a:off x="680579" y="2651090"/>
            <a:ext cx="106563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Хозеева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Виктория Сергеевна, советник директора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Мохсоголлохской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СОШ с УИОП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Чемпосова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Александра Викторовна, педагог - организатор Покровской СОШ №3-ОЦ с УИОП"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Шилова Виктория Витальевна, заместитель директора </a:t>
            </a:r>
            <a:r>
              <a:rPr lang="ru-RU" sz="2800" b="0" i="0" dirty="0">
                <a:solidFill>
                  <a:srgbClr val="202124"/>
                </a:solidFill>
                <a:effectLst/>
                <a:latin typeface="Google Sans"/>
              </a:rPr>
              <a:t>Покровской улусной многопрофильной гимназии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202124"/>
                </a:solidFill>
                <a:latin typeface="Google Sans"/>
              </a:rPr>
              <a:t>Быганова</a:t>
            </a:r>
            <a:r>
              <a:rPr lang="ru-RU" sz="2800" dirty="0">
                <a:solidFill>
                  <a:srgbClr val="202124"/>
                </a:solidFill>
                <a:latin typeface="Google Sans"/>
              </a:rPr>
              <a:t> Вероника Николаевна, главный специалист Хангаласского РУО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D65B12F9-D74B-4071-8F78-DC9199FDB1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EB99D2DC-0CF8-4E13-912A-FCD5B850ED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EF7483-8BE1-4166-B12D-9C4E12ADC149}"/>
              </a:ext>
            </a:extLst>
          </p:cNvPr>
          <p:cNvSpPr txBox="1"/>
          <p:nvPr/>
        </p:nvSpPr>
        <p:spPr>
          <a:xfrm>
            <a:off x="5551447" y="559054"/>
            <a:ext cx="44325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sng" dirty="0">
                <a:solidFill>
                  <a:srgbClr val="FF6969"/>
                </a:solidFill>
                <a:effectLst/>
                <a:latin typeface="+mj-lt"/>
                <a:hlinkClick r:id="rId5"/>
              </a:rPr>
              <a:t>#НавигаторыДетства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</a:p>
          <a:p>
            <a:r>
              <a:rPr lang="ru-RU" sz="3200" b="1" i="0" u="sng" dirty="0">
                <a:solidFill>
                  <a:srgbClr val="1585B5"/>
                </a:solidFill>
                <a:effectLst/>
                <a:latin typeface="+mj-lt"/>
                <a:hlinkClick r:id="rId6"/>
              </a:rPr>
              <a:t>#Лучшийсоветник2023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</a:p>
          <a:p>
            <a:r>
              <a:rPr lang="ru-RU" sz="3200" b="1" i="0" u="sng" dirty="0">
                <a:solidFill>
                  <a:srgbClr val="1585B5"/>
                </a:solidFill>
                <a:effectLst/>
                <a:latin typeface="+mj-lt"/>
                <a:hlinkClick r:id="rId7"/>
              </a:rPr>
              <a:t>#Росдетцентр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</a:p>
          <a:p>
            <a:r>
              <a:rPr lang="ru-RU" sz="3200" b="1" i="0" u="sng" dirty="0">
                <a:solidFill>
                  <a:srgbClr val="1585B5"/>
                </a:solidFill>
                <a:effectLst/>
                <a:latin typeface="+mj-lt"/>
                <a:hlinkClick r:id="rId8"/>
              </a:rPr>
              <a:t>#ГПН_2023</a:t>
            </a:r>
            <a:endParaRPr lang="ru-RU" sz="3200" b="1" dirty="0"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47A167-28B7-403E-B7CE-1838C1F1F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A1B97-588D-4479-B346-F299762F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93700"/>
            <a:ext cx="9391650" cy="1325563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1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6. Реализована  </a:t>
            </a:r>
            <a:r>
              <a:rPr lang="ru-RU" sz="31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рабочая программа курса внеурочной деятельности «Разговоры о важном»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0623D-6030-4405-8803-22F33920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291" y="1838323"/>
            <a:ext cx="6368309" cy="2057402"/>
          </a:xfrm>
        </p:spPr>
        <p:txBody>
          <a:bodyPr>
            <a:normAutofit fontScale="92500"/>
          </a:bodyPr>
          <a:lstStyle/>
          <a:p>
            <a:r>
              <a:rPr lang="ru-RU" dirty="0"/>
              <a:t>Каждый понедельник первым уроком во всех школах страны проходят занятия «Разговоры о важном». Основные темы связаны с ключевыми аспектами жизни человека в современной России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40ED7-72CE-416E-93D1-9BAA192D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0FB72BDC-4716-492B-AEFD-60CBD50B439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BAC272A5-0614-4626-80B9-97603976E4C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148" name="Picture 4" descr="Разговоры о важном — ГБПОУ МО &quot;Можайский техникум&quot;">
            <a:extLst>
              <a:ext uri="{FF2B5EF4-FFF2-40B4-BE49-F238E27FC236}">
                <a16:creationId xmlns:a16="http://schemas.microsoft.com/office/drawing/2014/main" id="{57589455-41EF-4C8E-8F9B-3A94B903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42" y="1719263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DCA5B-9784-4A29-B89F-1074C0050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40" t="17778" r="16642" b="37860"/>
          <a:stretch/>
        </p:blipFill>
        <p:spPr>
          <a:xfrm>
            <a:off x="933770" y="3877409"/>
            <a:ext cx="7413533" cy="2772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255EF0-B317-4FD1-AC9B-F25BC05B6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822" y="623665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2FE69-A611-471D-9A04-4CA45C95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E726122F-D6EB-4359-A8A9-FABBF40DEC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9338E029-B62A-49FA-8439-721D459919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28690BC-1B44-454C-A725-B8D4B28AD0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400" y="219154"/>
            <a:ext cx="96297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7. Проведен Всероссийский конкурс «Классное пространство» для разработки официальной концепции по оформлению школьных пространств: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413EA5-9E66-4311-A9F9-A8B209DB0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7" t="34027" r="39141" b="19166"/>
          <a:stretch/>
        </p:blipFill>
        <p:spPr>
          <a:xfrm>
            <a:off x="773560" y="1658045"/>
            <a:ext cx="4912484" cy="27273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640DE2-4371-46FD-9A75-739969FC0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982" y="6211768"/>
            <a:ext cx="3340898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DB73D8-448B-4B36-AECB-0108EED6074C}"/>
              </a:ext>
            </a:extLst>
          </p:cNvPr>
          <p:cNvSpPr txBox="1"/>
          <p:nvPr/>
        </p:nvSpPr>
        <p:spPr>
          <a:xfrm>
            <a:off x="5969564" y="1658045"/>
            <a:ext cx="50159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9 конкурсных номинациях: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«Пространство детских инициатив»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 «Столовая»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«Спортивная зона»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«Учебный класс»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«Учительская»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«Актовый зал»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«Библиотека»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«Общественное пространство</a:t>
            </a:r>
            <a:r>
              <a:rPr lang="ru-RU" sz="2200" dirty="0">
                <a:solidFill>
                  <a:srgbClr val="333333"/>
                </a:solidFill>
                <a:latin typeface="+mj-lt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+mj-lt"/>
              </a:rPr>
              <a:t>«Входная группа»</a:t>
            </a:r>
            <a:endParaRPr lang="ru-RU" sz="2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8C36F-1B3E-4040-8A58-2AF2A7DB58B6}"/>
              </a:ext>
            </a:extLst>
          </p:cNvPr>
          <p:cNvSpPr txBox="1"/>
          <p:nvPr/>
        </p:nvSpPr>
        <p:spPr>
          <a:xfrm>
            <a:off x="773560" y="4439302"/>
            <a:ext cx="5378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+mj-lt"/>
              </a:rPr>
              <a:t>Подать заявку и отправить работу можно на сайте Российского движения школьников: 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  <a:hlinkClick r:id="rId6"/>
              </a:rPr>
              <a:t>https://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+mj-lt"/>
                <a:hlinkClick r:id="rId6"/>
              </a:rPr>
              <a:t>рдш.рф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99E14-B767-4D9B-9657-6EF83167EA77}"/>
              </a:ext>
            </a:extLst>
          </p:cNvPr>
          <p:cNvSpPr txBox="1"/>
          <p:nvPr/>
        </p:nvSpPr>
        <p:spPr>
          <a:xfrm>
            <a:off x="4187801" y="5223539"/>
            <a:ext cx="741720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8. Запущена программа социальной активности детей начальной школы «Орлята России» -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200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детей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B83A26-AE7A-448E-83A6-0BB452C817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4" t="4646" r="10517" b="12241"/>
          <a:stretch/>
        </p:blipFill>
        <p:spPr>
          <a:xfrm>
            <a:off x="1194744" y="5429184"/>
            <a:ext cx="2639259" cy="12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9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9BAE6-BE29-48AA-B60A-F635DC70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47" y="221090"/>
            <a:ext cx="9039225" cy="93424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Обучение2023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EA910-E248-4851-BDE2-E67A50C5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C185847C-A766-49E3-AAAD-26BDF5837E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3F5FE08E-CE37-4400-B28E-A804837D55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125A3A9-92FF-41E8-ACD3-7B5188FEA031}"/>
              </a:ext>
            </a:extLst>
          </p:cNvPr>
          <p:cNvSpPr/>
          <p:nvPr/>
        </p:nvSpPr>
        <p:spPr>
          <a:xfrm>
            <a:off x="808191" y="1265453"/>
            <a:ext cx="3442763" cy="23136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1. Продолжается введение </a:t>
            </a:r>
          </a:p>
          <a:p>
            <a:pPr algn="ctr"/>
            <a:r>
              <a:rPr lang="ru-RU" sz="2400" dirty="0"/>
              <a:t> федеральных основных общеобразовательных программ (ФООП)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B14E95F-915C-42E0-8D9A-18386E34E149}"/>
              </a:ext>
            </a:extLst>
          </p:cNvPr>
          <p:cNvSpPr/>
          <p:nvPr/>
        </p:nvSpPr>
        <p:spPr>
          <a:xfrm>
            <a:off x="808191" y="4086225"/>
            <a:ext cx="3442763" cy="24479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2. Вводится</a:t>
            </a:r>
          </a:p>
          <a:p>
            <a:pPr algn="ctr"/>
            <a:r>
              <a:rPr lang="ru-RU" sz="2400" dirty="0"/>
              <a:t>курс начальной военной подготовки (НВП) с основами безопасности и защиты Родины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8D3FBC1-69D9-43BA-B22C-82A1A44DEAA3}"/>
              </a:ext>
            </a:extLst>
          </p:cNvPr>
          <p:cNvSpPr/>
          <p:nvPr/>
        </p:nvSpPr>
        <p:spPr>
          <a:xfrm>
            <a:off x="4489237" y="1079414"/>
            <a:ext cx="3084882" cy="2685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3. Продолжается историческое просвещение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обучение по </a:t>
            </a:r>
          </a:p>
          <a:p>
            <a:pPr algn="ctr"/>
            <a:r>
              <a:rPr lang="ru-RU" sz="2400" dirty="0"/>
              <a:t> истории в 10–11-х классах по новым единым учебникам.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FA2447C-7561-4D15-9230-D4779945AFB6}"/>
              </a:ext>
            </a:extLst>
          </p:cNvPr>
          <p:cNvSpPr/>
          <p:nvPr/>
        </p:nvSpPr>
        <p:spPr>
          <a:xfrm>
            <a:off x="4527130" y="4219623"/>
            <a:ext cx="3084882" cy="2306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4. Внедряется </a:t>
            </a:r>
          </a:p>
          <a:p>
            <a:pPr algn="ctr"/>
            <a:r>
              <a:rPr lang="ru-RU" sz="2400" dirty="0"/>
              <a:t>федеральная государственная информационная система (ФГИС) «Моя школа»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2F4EF1E-08BF-41F3-801F-D6370E6B48AD}"/>
              </a:ext>
            </a:extLst>
          </p:cNvPr>
          <p:cNvSpPr/>
          <p:nvPr/>
        </p:nvSpPr>
        <p:spPr>
          <a:xfrm>
            <a:off x="7812402" y="1758472"/>
            <a:ext cx="3084882" cy="1536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5. Будут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вручаться серебряные медали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A7349B-BD0F-4DB4-A824-57DD7F671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982" y="6211768"/>
            <a:ext cx="3340898" cy="64623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1E6FCBC-8E2E-4EA8-9AA1-603ADEA1EC1E}"/>
              </a:ext>
            </a:extLst>
          </p:cNvPr>
          <p:cNvSpPr/>
          <p:nvPr/>
        </p:nvSpPr>
        <p:spPr>
          <a:xfrm>
            <a:off x="7888188" y="3765122"/>
            <a:ext cx="3442763" cy="23065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6. Будет реализована</a:t>
            </a:r>
          </a:p>
          <a:p>
            <a:pPr algn="ctr"/>
            <a:r>
              <a:rPr lang="ru-RU" sz="2400" dirty="0"/>
              <a:t> Концепция целевой модели аттестации руководителей 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7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9BAE6-BE29-48AA-B60A-F635DC70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23075"/>
            <a:ext cx="9039225" cy="934243"/>
          </a:xfrm>
        </p:spPr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Воспитание2023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EA910-E248-4851-BDE2-E67A50C5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C185847C-A766-49E3-AAAD-26BDF5837E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3F5FE08E-CE37-4400-B28E-A804837D55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D85E9BF-3EFF-4D97-86D8-044FA1C56BD6}"/>
              </a:ext>
            </a:extLst>
          </p:cNvPr>
          <p:cNvSpPr/>
          <p:nvPr/>
        </p:nvSpPr>
        <p:spPr>
          <a:xfrm>
            <a:off x="891093" y="1249191"/>
            <a:ext cx="2991977" cy="26864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1. Вводится</a:t>
            </a:r>
          </a:p>
          <a:p>
            <a:pPr algn="ctr"/>
            <a:r>
              <a:rPr lang="ru-RU" sz="2400" dirty="0"/>
              <a:t>единая рабочая программа воспитания и календарный план воспитательной работы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8951DBD-DBE5-4CA5-A427-AA13AD90B8EC}"/>
              </a:ext>
            </a:extLst>
          </p:cNvPr>
          <p:cNvSpPr/>
          <p:nvPr/>
        </p:nvSpPr>
        <p:spPr>
          <a:xfrm>
            <a:off x="891093" y="4334610"/>
            <a:ext cx="3031377" cy="2200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2. Запущен</a:t>
            </a:r>
          </a:p>
          <a:p>
            <a:pPr algn="ctr"/>
            <a:r>
              <a:rPr lang="ru-RU" sz="2400" dirty="0" err="1"/>
              <a:t>профминимум</a:t>
            </a:r>
            <a:r>
              <a:rPr lang="ru-RU" sz="2400" dirty="0"/>
              <a:t> - занятия </a:t>
            </a:r>
          </a:p>
          <a:p>
            <a:pPr algn="ctr"/>
            <a:r>
              <a:rPr lang="ru-RU" sz="2400" dirty="0"/>
              <a:t>по профориентации </a:t>
            </a:r>
          </a:p>
          <a:p>
            <a:pPr algn="ctr"/>
            <a:r>
              <a:rPr lang="ru-RU" sz="2400" dirty="0"/>
              <a:t>с 6 - 11 класс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324671E-44D6-40AB-B520-3F227A7870FD}"/>
              </a:ext>
            </a:extLst>
          </p:cNvPr>
          <p:cNvSpPr/>
          <p:nvPr/>
        </p:nvSpPr>
        <p:spPr>
          <a:xfrm>
            <a:off x="6744666" y="371476"/>
            <a:ext cx="3276598" cy="5912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4. Вводятся </a:t>
            </a:r>
          </a:p>
          <a:p>
            <a:pPr algn="ctr"/>
            <a:r>
              <a:rPr lang="ru-RU" sz="2400" dirty="0"/>
              <a:t>новые показатели</a:t>
            </a:r>
          </a:p>
          <a:p>
            <a:pPr algn="ctr"/>
            <a:r>
              <a:rPr lang="ru-RU" sz="2400" dirty="0"/>
              <a:t> мотивирующего мониторинга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Наличие школьного туристического клуба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Обучающиеся, сдавшие нормативы ГТО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 Участие в проекте «Школа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России» 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305EE48-A5F3-4997-974F-6B8E5D1B623F}"/>
              </a:ext>
            </a:extLst>
          </p:cNvPr>
          <p:cNvSpPr/>
          <p:nvPr/>
        </p:nvSpPr>
        <p:spPr>
          <a:xfrm>
            <a:off x="4132985" y="1216891"/>
            <a:ext cx="2401166" cy="5317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3. Вводится</a:t>
            </a:r>
          </a:p>
          <a:p>
            <a:pPr algn="ctr"/>
            <a:r>
              <a:rPr lang="ru-RU" sz="2400" dirty="0"/>
              <a:t>понятие «трудовое воспитание» - привлечение учеников к общественно-полезному труду без получения официального согласия родителей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D7786F-1424-454B-9442-A2BB8DF0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22" y="6211768"/>
            <a:ext cx="3340898" cy="6462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1EEC46-A0C5-47BB-8F03-BDD34413E5C7}"/>
              </a:ext>
            </a:extLst>
          </p:cNvPr>
          <p:cNvSpPr txBox="1"/>
          <p:nvPr/>
        </p:nvSpPr>
        <p:spPr>
          <a:xfrm>
            <a:off x="4243388" y="230260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57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A565C-8CF8-4DA4-B21F-7F55DA0E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329F0CBF-9A3E-4769-B301-0B55917698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0FCDA21F-EBB8-434B-A2D8-4F963B47EC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79E64A-B7D3-443C-8401-E17F3F67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982" y="6211768"/>
            <a:ext cx="3340898" cy="646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96F2F-4F17-4AAB-82E5-0A26DE10122D}"/>
              </a:ext>
            </a:extLst>
          </p:cNvPr>
          <p:cNvSpPr txBox="1"/>
          <p:nvPr/>
        </p:nvSpPr>
        <p:spPr>
          <a:xfrm>
            <a:off x="2131935" y="2505670"/>
            <a:ext cx="865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04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2AA55-9957-43D3-824B-12FC1B48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95" y="689868"/>
            <a:ext cx="8601075" cy="1143000"/>
          </a:xfrm>
        </p:spPr>
        <p:txBody>
          <a:bodyPr>
            <a:normAutofit fontScale="90000"/>
          </a:bodyPr>
          <a:lstStyle/>
          <a:p>
            <a:r>
              <a:rPr lang="ru-RU" sz="31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1. Вступили обновлённые ФГОС начального и основного общего образования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Методиче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ское сопровождение</a:t>
            </a:r>
            <a:br>
              <a:rPr lang="ru-RU" sz="1100" b="0" i="0" dirty="0">
                <a:solidFill>
                  <a:srgbClr val="4E4E3F"/>
                </a:solidFill>
                <a:effectLst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F57BA1D-3CAB-44F6-B262-6490C067A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96388"/>
              </p:ext>
            </p:extLst>
          </p:nvPr>
        </p:nvGraphicFramePr>
        <p:xfrm>
          <a:off x="764035" y="1907600"/>
          <a:ext cx="10599288" cy="24681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13309">
                  <a:extLst>
                    <a:ext uri="{9D8B030D-6E8A-4147-A177-3AD203B41FA5}">
                      <a16:colId xmlns:a16="http://schemas.microsoft.com/office/drawing/2014/main" val="3695639906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1671057051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860041727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2831989465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3381700361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3356909030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435366617"/>
                    </a:ext>
                  </a:extLst>
                </a:gridCol>
                <a:gridCol w="863604">
                  <a:extLst>
                    <a:ext uri="{9D8B030D-6E8A-4147-A177-3AD203B41FA5}">
                      <a16:colId xmlns:a16="http://schemas.microsoft.com/office/drawing/2014/main" val="2816463380"/>
                    </a:ext>
                  </a:extLst>
                </a:gridCol>
                <a:gridCol w="938005">
                  <a:extLst>
                    <a:ext uri="{9D8B030D-6E8A-4147-A177-3AD203B41FA5}">
                      <a16:colId xmlns:a16="http://schemas.microsoft.com/office/drawing/2014/main" val="777080405"/>
                    </a:ext>
                  </a:extLst>
                </a:gridCol>
                <a:gridCol w="1037803">
                  <a:extLst>
                    <a:ext uri="{9D8B030D-6E8A-4147-A177-3AD203B41FA5}">
                      <a16:colId xmlns:a16="http://schemas.microsoft.com/office/drawing/2014/main" val="258523447"/>
                    </a:ext>
                  </a:extLst>
                </a:gridCol>
                <a:gridCol w="666713">
                  <a:extLst>
                    <a:ext uri="{9D8B030D-6E8A-4147-A177-3AD203B41FA5}">
                      <a16:colId xmlns:a16="http://schemas.microsoft.com/office/drawing/2014/main" val="263517600"/>
                    </a:ext>
                  </a:extLst>
                </a:gridCol>
              </a:tblGrid>
              <a:tr h="2759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 педагогов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35170"/>
                  </a:ext>
                </a:extLst>
              </a:tr>
              <a:tr h="2759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613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631253"/>
                  </a:ext>
                </a:extLst>
              </a:tr>
              <a:tr h="109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педработников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в ОУ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Фундамен-тальные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курсы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проблемные курсы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курсы для руководителей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начальные классы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гуманитарные науки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естественные науки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физкультура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технология, ИЗО, черчение, музыка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Коррекционная педагогика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Курсы переподготовки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92403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6884-3B32-4427-9E45-8402BE74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4E146BF-B48F-4414-89AA-DC625E77B4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F23DE5-7660-45C5-A7D8-109B3B82D5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A77C8-3862-412F-818E-719FEB39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5A91FCC-6D9C-4D26-B061-389EB2859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82530"/>
              </p:ext>
            </p:extLst>
          </p:nvPr>
        </p:nvGraphicFramePr>
        <p:xfrm>
          <a:off x="747595" y="4989240"/>
          <a:ext cx="10599288" cy="14352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21940">
                  <a:extLst>
                    <a:ext uri="{9D8B030D-6E8A-4147-A177-3AD203B41FA5}">
                      <a16:colId xmlns:a16="http://schemas.microsoft.com/office/drawing/2014/main" val="313106608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7690680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489564646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111632750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2583706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730041587"/>
                    </a:ext>
                  </a:extLst>
                </a:gridCol>
                <a:gridCol w="1819273">
                  <a:extLst>
                    <a:ext uri="{9D8B030D-6E8A-4147-A177-3AD203B41FA5}">
                      <a16:colId xmlns:a16="http://schemas.microsoft.com/office/drawing/2014/main" val="3791254210"/>
                    </a:ext>
                  </a:extLst>
                </a:gridCol>
              </a:tblGrid>
              <a:tr h="1661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педработников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 в ОУ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Распространение опыта педагогов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493298"/>
                  </a:ext>
                </a:extLst>
              </a:tr>
              <a:tr h="507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школьный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улусный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региональный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республиканский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всероссийский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международный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675747"/>
                  </a:ext>
                </a:extLst>
              </a:tr>
              <a:tr h="5074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47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15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BAF5BCE-BEF6-4B4F-8A2E-3E09B7C3F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04426"/>
              </p:ext>
            </p:extLst>
          </p:nvPr>
        </p:nvGraphicFramePr>
        <p:xfrm>
          <a:off x="764035" y="179865"/>
          <a:ext cx="9312470" cy="23072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85560">
                  <a:extLst>
                    <a:ext uri="{9D8B030D-6E8A-4147-A177-3AD203B41FA5}">
                      <a16:colId xmlns:a16="http://schemas.microsoft.com/office/drawing/2014/main" val="791126944"/>
                    </a:ext>
                  </a:extLst>
                </a:gridCol>
                <a:gridCol w="1355554">
                  <a:extLst>
                    <a:ext uri="{9D8B030D-6E8A-4147-A177-3AD203B41FA5}">
                      <a16:colId xmlns:a16="http://schemas.microsoft.com/office/drawing/2014/main" val="197827697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79077656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538695896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552518406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3704267228"/>
                    </a:ext>
                  </a:extLst>
                </a:gridCol>
                <a:gridCol w="1513531">
                  <a:extLst>
                    <a:ext uri="{9D8B030D-6E8A-4147-A177-3AD203B41FA5}">
                      <a16:colId xmlns:a16="http://schemas.microsoft.com/office/drawing/2014/main" val="323744402"/>
                    </a:ext>
                  </a:extLst>
                </a:gridCol>
              </a:tblGrid>
              <a:tr h="353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педагогов в профессиональных конкурсах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557941"/>
                  </a:ext>
                </a:extLst>
              </a:tr>
              <a:tr h="100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школьный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Окружной (кустовой)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улусный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региональный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республиканский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всероссийский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международный уровень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33458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0628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1379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6884-3B32-4427-9E45-8402BE74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4E146BF-B48F-4414-89AA-DC625E77B4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F23DE5-7660-45C5-A7D8-109B3B82D5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A77C8-3862-412F-818E-719FEB398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6866ED4B-F61D-442E-9FAE-C5E34CBEC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09991"/>
              </p:ext>
            </p:extLst>
          </p:nvPr>
        </p:nvGraphicFramePr>
        <p:xfrm>
          <a:off x="747595" y="2682020"/>
          <a:ext cx="10696810" cy="37105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355">
                  <a:extLst>
                    <a:ext uri="{9D8B030D-6E8A-4147-A177-3AD203B41FA5}">
                      <a16:colId xmlns:a16="http://schemas.microsoft.com/office/drawing/2014/main" val="2931836368"/>
                    </a:ext>
                  </a:extLst>
                </a:gridCol>
                <a:gridCol w="4379766">
                  <a:extLst>
                    <a:ext uri="{9D8B030D-6E8A-4147-A177-3AD203B41FA5}">
                      <a16:colId xmlns:a16="http://schemas.microsoft.com/office/drawing/2014/main" val="1810348191"/>
                    </a:ext>
                  </a:extLst>
                </a:gridCol>
                <a:gridCol w="5940689">
                  <a:extLst>
                    <a:ext uri="{9D8B030D-6E8A-4147-A177-3AD203B41FA5}">
                      <a16:colId xmlns:a16="http://schemas.microsoft.com/office/drawing/2014/main" val="275144880"/>
                    </a:ext>
                  </a:extLst>
                </a:gridCol>
              </a:tblGrid>
              <a:tr h="36116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Пилотные площадки Наставничества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Руководители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508243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Покровский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Мартынова Н.А., зам. директора НМР ПСОШ 2),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7780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Октемский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Острельдина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М.Н., зам директора по УР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ОктСОШ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551587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Заречный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Варламова Л.П., зам. директора по УР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ХотООШ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02183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Мальжегарский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Едисеева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Л.А., зам директора по НМР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БулгСОШ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986208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5.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Южный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Евстафьев П.В.,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зам.директора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по УР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СинСОШ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88050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Покровские, Заречные и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Октемский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ДОУ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Басагысова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Л.Е.,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ст.воспитатель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МБДОУ «Ромашка»)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305925"/>
                  </a:ext>
                </a:extLst>
              </a:tr>
              <a:tr h="63204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Мохсоголлохский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и Южный ДОУ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Соколова Т.А., ст. воспитатель МАДОУ «Аленушка»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9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46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D74E3-5C15-4A4E-A554-976AC045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72" y="372883"/>
            <a:ext cx="9238305" cy="279082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Показатели достижения образовательных и воспитательных результатов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latin typeface="+mn-lt"/>
              </a:rPr>
              <a:t>*</a:t>
            </a:r>
            <a:r>
              <a:rPr lang="ru-RU" sz="2200" b="0" i="0" dirty="0">
                <a:solidFill>
                  <a:srgbClr val="4D5156"/>
                </a:solidFill>
                <a:effectLst/>
                <a:latin typeface="Google Sans"/>
              </a:rPr>
              <a:t>ФГОС третьего поколения определяет функциональную грамотность как </a:t>
            </a:r>
            <a:r>
              <a:rPr lang="ru-RU" sz="2200" b="0" i="0" dirty="0">
                <a:solidFill>
                  <a:srgbClr val="040C28"/>
                </a:solidFill>
                <a:effectLst/>
                <a:latin typeface="Google Sans"/>
              </a:rPr>
              <a:t>способность решать учебные задачи и жизненные ситуации на основе сформированных предметных, метапредметных и универсальных способов деятельности</a:t>
            </a:r>
            <a:br>
              <a:rPr lang="ru-RU" sz="2800" dirty="0"/>
            </a:b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AF941FCE-39B2-45B6-BDCE-A08820FAE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270569"/>
              </p:ext>
            </p:extLst>
          </p:nvPr>
        </p:nvGraphicFramePr>
        <p:xfrm>
          <a:off x="805764" y="2446656"/>
          <a:ext cx="10680369" cy="223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7982">
                  <a:extLst>
                    <a:ext uri="{9D8B030D-6E8A-4147-A177-3AD203B41FA5}">
                      <a16:colId xmlns:a16="http://schemas.microsoft.com/office/drawing/2014/main" val="2543687915"/>
                    </a:ext>
                  </a:extLst>
                </a:gridCol>
                <a:gridCol w="825908">
                  <a:extLst>
                    <a:ext uri="{9D8B030D-6E8A-4147-A177-3AD203B41FA5}">
                      <a16:colId xmlns:a16="http://schemas.microsoft.com/office/drawing/2014/main" val="203458391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784905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390909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99432608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672818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1795283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2972502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57710372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413157127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87318146"/>
                    </a:ext>
                  </a:extLst>
                </a:gridCol>
                <a:gridCol w="985954">
                  <a:extLst>
                    <a:ext uri="{9D8B030D-6E8A-4147-A177-3AD203B41FA5}">
                      <a16:colId xmlns:a16="http://schemas.microsoft.com/office/drawing/2014/main" val="402034409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Достижение минимального уровня  подготовки %</a:t>
                      </a:r>
                    </a:p>
                    <a:p>
                      <a:pPr algn="ctr"/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Достижение высокого уровня подготовки %</a:t>
                      </a:r>
                    </a:p>
                    <a:p>
                      <a:pPr algn="ctr"/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Функциональная грамотность %</a:t>
                      </a:r>
                    </a:p>
                    <a:p>
                      <a:pPr algn="ctr"/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64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2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Место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31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92,45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92,3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66,64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91,79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92,88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753487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84BAA-1BB3-4589-9951-2E4309C6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50A0235-CB8B-4C19-9ECB-101679F3A4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3536B1EE-BAC0-4995-8E10-D59D949411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FC45D5-7E33-4F09-B256-B5263B083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5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BA9395-D2F5-4837-96AB-17BD0745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73" y="95247"/>
            <a:ext cx="10187802" cy="70485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ЕГЭ-2023</a:t>
            </a:r>
            <a:endParaRPr lang="ru-RU" sz="3600" u="sng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  <a:r>
              <a:rPr lang="ru-RU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выпускников текущего года закончили 11 класс,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из них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266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обучались в обычных школах,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выпускников в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исправительных колониях.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состоянию на 21 июля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т.г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из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выпускника получили аттестат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 среднем общем образовании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(97,8%).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ЕГЭ сдавали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265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что равно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96%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(в 2022 –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91,6%, 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 г. –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71%,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2020 г. –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65,5%).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ГИА-9 (ОГЭ) - 2023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2023 году количество выпускников, сдававших итоговую аттестацию в форме ОГЭ, составило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482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(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95 %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 всех выпускников).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24 (5%)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выпускника сдавали итоговую аттестацию в форме ГВЭ, из них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учащиеся с ограниченными возможностями здоровья,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выпускника в исправительной колонии №6.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Мохсоголлохской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sz="45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выпускника 9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не были допущены к ГИА, т.к. не были аттестованы по итогом учебного года по нескольким предметам.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6884-3B32-4427-9E45-8402BE74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4E146BF-B48F-4414-89AA-DC625E77B4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F23DE5-7660-45C5-A7D8-109B3B82D5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A77C8-3862-412F-818E-719FEB39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5524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Русский язык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6334"/>
              </p:ext>
            </p:extLst>
          </p:nvPr>
        </p:nvGraphicFramePr>
        <p:xfrm>
          <a:off x="1122974" y="552450"/>
          <a:ext cx="8953531" cy="575660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8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6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№</a:t>
                      </a:r>
                      <a:endParaRPr lang="ru-RU" sz="12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ОУ</a:t>
                      </a:r>
                      <a:endParaRPr lang="ru-RU" sz="12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Кол-во ВТГ</a:t>
                      </a:r>
                      <a:endParaRPr lang="ru-RU" sz="12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ниже 24б.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от 90б и выше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от 80б до 90б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% </a:t>
                      </a:r>
                      <a:r>
                        <a:rPr lang="ru-RU" sz="1200" b="1" dirty="0" err="1">
                          <a:latin typeface="+mn-lt"/>
                        </a:rPr>
                        <a:t>вып</a:t>
                      </a:r>
                      <a:r>
                        <a:rPr lang="ru-RU" sz="1200" b="1" dirty="0">
                          <a:latin typeface="+mn-lt"/>
                        </a:rPr>
                        <a:t>.</a:t>
                      </a:r>
                      <a:endParaRPr lang="ru-RU" sz="12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Сред. балл</a:t>
                      </a:r>
                      <a:endParaRPr lang="ru-RU" sz="12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ПСОШ1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39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8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65,7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ПСОШ2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24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62,7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ПСОШ3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21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55,3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ПСОШ4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13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55,6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ПУМГ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12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70,5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ОйСОШ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50,9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7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БестСОШ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52,0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8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МохСОШ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2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97,7%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58,4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9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ОктСОШ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50,0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ОктНОЦ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26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3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69,2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</a:rPr>
                        <a:t>ТехСОШ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100,0%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65,0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12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УАСОШ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41,2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2МСОШ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60,5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БулгСОШ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58,3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1ЖСОШ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49,0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16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2ЖСОШ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58,5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17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КачСОШ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59,3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18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ТАСОШ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47,0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19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СинСОШ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7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1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53,4</a:t>
                      </a:r>
                      <a:endParaRPr lang="ru-RU" sz="12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20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5МСОШ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3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54,7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21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ЕдСОШ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2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100,0%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42,5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</a:rPr>
                        <a:t> </a:t>
                      </a:r>
                      <a:endParaRPr lang="ru-RU" sz="12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Всего 2023 год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263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1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5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17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99,6%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+mn-lt"/>
                        </a:rPr>
                        <a:t>59,6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</a:rPr>
                        <a:t> </a:t>
                      </a: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2022 год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251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98,4%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61,1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2021 год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206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27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100,0%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+mn-lt"/>
                        </a:rPr>
                        <a:t>64,7</a:t>
                      </a:r>
                      <a:endParaRPr lang="ru-RU" sz="1200" b="1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599" marR="545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08226-061B-40D3-A398-433A2B24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6FE5A8-DB4C-433D-9091-12FE2FB23D0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08459F76-ED1F-4E85-BAF4-189BCBF2140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09BD87-5719-47DE-9D24-068F7CF17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482" y="6347680"/>
            <a:ext cx="3340898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817" y="-15020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Математика (профильный уровень)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79254"/>
              </p:ext>
            </p:extLst>
          </p:nvPr>
        </p:nvGraphicFramePr>
        <p:xfrm>
          <a:off x="973316" y="742950"/>
          <a:ext cx="8510602" cy="549592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5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№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ОУ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Кол-во ВТГ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</a:rPr>
                        <a:t>ниже 27б.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% </a:t>
                      </a:r>
                      <a:r>
                        <a:rPr lang="ru-RU" sz="1400" b="1" u="none" strike="noStrike" dirty="0" err="1"/>
                        <a:t>вып</a:t>
                      </a:r>
                      <a:r>
                        <a:rPr lang="ru-RU" sz="1400" b="1" u="none" strike="noStrike" dirty="0"/>
                        <a:t>.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Сред. балл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ПСОШ1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20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63,3</a:t>
                      </a:r>
                      <a:endParaRPr lang="ru-RU" sz="1400" b="1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ПСОШ2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53,3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3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ПСОШ3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5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62,4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ПСОШ4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6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33,3%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26,5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ПУМГ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41,3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6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ОйСОШ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43,0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7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БестСОШ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40,0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8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МохСОШ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13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59,8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9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ОктСОШ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46,0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ОктНОЦ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15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100,0%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62,7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11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УАСОШ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100,0%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27,0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12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2МСОШ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75,0%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31,3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13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БулгСОШ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100,0%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45,5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14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/>
                        <a:t>СинСОШ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100,0%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56,0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/>
                        <a:t>15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5МСОШ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100,0%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42,5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 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FFC000"/>
                          </a:solidFill>
                        </a:rPr>
                        <a:t>Всего 2023 год </a:t>
                      </a:r>
                      <a:endParaRPr lang="ru-RU" sz="1400" b="1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C000"/>
                          </a:solidFill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C000"/>
                          </a:solidFill>
                        </a:rPr>
                        <a:t>93,9%</a:t>
                      </a:r>
                      <a:endParaRPr lang="ru-RU" sz="1400" b="1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C000"/>
                          </a:solidFill>
                        </a:rPr>
                        <a:t>54,2</a:t>
                      </a:r>
                      <a:endParaRPr lang="ru-RU" sz="1400" b="1" i="0" u="none" strike="noStrike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95,3%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49,8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7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</a:rPr>
                        <a:t>2021 год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</a:rPr>
                        <a:t>89,0%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</a:rPr>
                        <a:t>46,7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" marR="6102" marT="6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4" name="object 2">
            <a:extLst>
              <a:ext uri="{FF2B5EF4-FFF2-40B4-BE49-F238E27FC236}">
                <a16:creationId xmlns:a16="http://schemas.microsoft.com/office/drawing/2014/main" id="{C2B02539-13D2-4E80-844D-71C9E1D6A0D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EBA5C-36CB-4B9C-95CB-3CB5B6500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E339CA89-C328-437C-8B26-035B1D582C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DD797E-6B4D-4562-B6E4-4F02DE4AD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957" y="6328630"/>
            <a:ext cx="3340898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6884-3B32-4427-9E45-8402BE74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-15020"/>
            <a:ext cx="2115495" cy="1853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24E146BF-B48F-4414-89AA-DC625E77B4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362245" y="4003941"/>
            <a:ext cx="5011812" cy="680579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10F23DE5-7660-45C5-A7D8-109B3B82D5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617" y="4003940"/>
            <a:ext cx="5011812" cy="68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A77C8-3862-412F-818E-719FEB39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507" y="6293806"/>
            <a:ext cx="3340898" cy="646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B95827-8588-49B1-81DC-9AF44560F43C}"/>
              </a:ext>
            </a:extLst>
          </p:cNvPr>
          <p:cNvSpPr txBox="1"/>
          <p:nvPr/>
        </p:nvSpPr>
        <p:spPr>
          <a:xfrm>
            <a:off x="371476" y="265321"/>
            <a:ext cx="9782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2. Сокращен перечень документов, заполняемых учителем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BA31C-A6B6-4FC8-A52F-9FD20DA84885}"/>
              </a:ext>
            </a:extLst>
          </p:cNvPr>
          <p:cNvSpPr txBox="1"/>
          <p:nvPr/>
        </p:nvSpPr>
        <p:spPr>
          <a:xfrm>
            <a:off x="764035" y="788541"/>
            <a:ext cx="562154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еречень документов 2021 года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1. Рабочая программа учебного предмета (+ отчет о ее исполнении).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2. Журнал учета успеваемости (+ отчет о его исполнении).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3. Журнал внеурочной деятельности (заполняется, если педагог ей занимается).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4. Индивидуальный учебный план.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5. План воспитательной работы (для </a:t>
            </a:r>
            <a:r>
              <a:rPr lang="ru-RU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классруков</a:t>
            </a: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6. Протоколы родительских собраний (для </a:t>
            </a:r>
            <a:r>
              <a:rPr lang="ru-RU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классруков</a:t>
            </a: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7. Личные дела обучающихся и социальный паспорт класса (для </a:t>
            </a:r>
            <a:r>
              <a:rPr lang="ru-RU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классруков</a:t>
            </a: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8. Журнал учета посещаемости (для дошкольного образования).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9. Материалы учета проведения профилактической работы.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10. Характеристика на обучающегося (по запросу).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11. Документация, связанная с проведением внешкольных мероприятий, «направленных на формирование личности, общей культуры обучающихся».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7E8DA-FC08-4D2E-B1E1-DBF721B0C8D9}"/>
              </a:ext>
            </a:extLst>
          </p:cNvPr>
          <p:cNvSpPr txBox="1"/>
          <p:nvPr/>
        </p:nvSpPr>
        <p:spPr>
          <a:xfrm>
            <a:off x="7665357" y="2173535"/>
            <a:ext cx="38625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</a:rPr>
              <a:t>Перечень документов на 2022 год 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1. Рабочие программы по предмету.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2. Электронные формы документации (электронные журналы и дневники обучающихся).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3. Индивидуальный план для различных категорий обучающихся.</a:t>
            </a:r>
          </a:p>
          <a:p>
            <a:pPr algn="l"/>
            <a:r>
              <a:rPr lang="ru-RU" b="1" i="0" dirty="0">
                <a:effectLst/>
              </a:rPr>
              <a:t>Перечень документов для классных руководителей: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1. Журнал классного руководителя.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2. План классной работы.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1BADABC-5240-401F-B86D-4AE879ADBC4E}"/>
              </a:ext>
            </a:extLst>
          </p:cNvPr>
          <p:cNvSpPr/>
          <p:nvPr/>
        </p:nvSpPr>
        <p:spPr>
          <a:xfrm>
            <a:off x="6384019" y="2247900"/>
            <a:ext cx="1114424" cy="2362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2245</Words>
  <Application>Microsoft Office PowerPoint</Application>
  <PresentationFormat>Широкоэкранный</PresentationFormat>
  <Paragraphs>642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Google Sans</vt:lpstr>
      <vt:lpstr>Times New Roman</vt:lpstr>
      <vt:lpstr>Wingdings</vt:lpstr>
      <vt:lpstr>Тема Office</vt:lpstr>
      <vt:lpstr>Цели и задачи системы образования на 2023 – 2024 учебный год</vt:lpstr>
      <vt:lpstr>#Обучение2022</vt:lpstr>
      <vt:lpstr>1. Вступили обновлённые ФГОС начального и основного общего образования  Методическое сопровождение </vt:lpstr>
      <vt:lpstr>Презентация PowerPoint</vt:lpstr>
      <vt:lpstr>Показатели достижения образовательных и воспитательных результатов *ФГОС третьего поколения определяет функциональную грамотность как способность решать учебные задачи и жизненные ситуации на основе сформированных предметных, метапредметных и универсальных способов деятельности    </vt:lpstr>
      <vt:lpstr>Презентация PowerPoint</vt:lpstr>
      <vt:lpstr>Русский язык</vt:lpstr>
      <vt:lpstr>Математика (профильный уровень)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#Воспитание2022</vt:lpstr>
      <vt:lpstr>#Воспитание2022</vt:lpstr>
      <vt:lpstr>  </vt:lpstr>
      <vt:lpstr>Презентация PowerPoint</vt:lpstr>
      <vt:lpstr>Презентация PowerPoint</vt:lpstr>
      <vt:lpstr>Презентация PowerPoint</vt:lpstr>
      <vt:lpstr>6. Реализована  рабочая программа курса внеурочной деятельности «Разговоры о важном» </vt:lpstr>
      <vt:lpstr>Презентация PowerPoint</vt:lpstr>
      <vt:lpstr>#Обучение2023</vt:lpstr>
      <vt:lpstr>#Воспитание2023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 системы образования на  2023 – 2024 учебный год</dc:title>
  <dc:creator>ВВА</dc:creator>
  <cp:lastModifiedBy>ВВА</cp:lastModifiedBy>
  <cp:revision>180</cp:revision>
  <dcterms:created xsi:type="dcterms:W3CDTF">2023-08-29T04:39:05Z</dcterms:created>
  <dcterms:modified xsi:type="dcterms:W3CDTF">2023-08-29T15:44:25Z</dcterms:modified>
</cp:coreProperties>
</file>