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96" r:id="rId4"/>
    <p:sldId id="297" r:id="rId5"/>
    <p:sldId id="298" r:id="rId6"/>
    <p:sldId id="300" r:id="rId7"/>
    <p:sldId id="299" r:id="rId8"/>
    <p:sldId id="301" r:id="rId9"/>
    <p:sldId id="303" r:id="rId10"/>
    <p:sldId id="304" r:id="rId11"/>
    <p:sldId id="263" r:id="rId12"/>
    <p:sldId id="269" r:id="rId13"/>
    <p:sldId id="270" r:id="rId14"/>
    <p:sldId id="279" r:id="rId15"/>
    <p:sldId id="280" r:id="rId16"/>
    <p:sldId id="273" r:id="rId17"/>
    <p:sldId id="25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36BD217-F176-418F-A834-DBF03FE242EF}">
          <p14:sldIdLst>
            <p14:sldId id="256"/>
            <p14:sldId id="295"/>
            <p14:sldId id="296"/>
            <p14:sldId id="297"/>
            <p14:sldId id="298"/>
            <p14:sldId id="300"/>
            <p14:sldId id="299"/>
            <p14:sldId id="301"/>
            <p14:sldId id="303"/>
            <p14:sldId id="304"/>
            <p14:sldId id="263"/>
            <p14:sldId id="269"/>
            <p14:sldId id="270"/>
            <p14:sldId id="279"/>
            <p14:sldId id="280"/>
            <p14:sldId id="273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D5F-40A1-A125-631C8004BD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5F-40A1-A125-631C8004BD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5F-40A1-A125-631C8004BD39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5F-40A1-A125-631C8004BD39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5F-40A1-A125-631C8004BD39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5F-40A1-A125-631C8004BD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хотим изучать на уроке</c:v>
                </c:pt>
                <c:pt idx="1">
                  <c:v>да, хотим изучать в ВУД</c:v>
                </c:pt>
                <c:pt idx="2">
                  <c:v>нет, не хотим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31.9</c:v>
                </c:pt>
                <c:pt idx="1">
                  <c:v>17.2</c:v>
                </c:pt>
                <c:pt idx="2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F-40A1-A125-631C8004B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3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7798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12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85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40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0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8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9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2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2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8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8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5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2880-ACAA-404B-9F0E-41627068505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5AB7C6-BF4E-4A00-9BC7-34F9996E1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1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554480"/>
            <a:ext cx="8915399" cy="32229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ФГОС – 2021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Переход на обновленный образовательный стандарт в 2022-2023 учебном году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2175" y="4777379"/>
            <a:ext cx="10241280" cy="1126283"/>
          </a:xfrm>
        </p:spPr>
        <p:txBody>
          <a:bodyPr/>
          <a:lstStyle/>
          <a:p>
            <a:pPr algn="ctr"/>
            <a:r>
              <a:rPr lang="ru-RU" dirty="0" err="1" smtClean="0"/>
              <a:t>Матаннанова</a:t>
            </a:r>
            <a:r>
              <a:rPr lang="ru-RU" dirty="0" smtClean="0"/>
              <a:t> Яна Прокопьевна, заместитель директора по содержанию образования МОБУ «</a:t>
            </a:r>
            <a:r>
              <a:rPr lang="ru-RU" dirty="0" err="1" smtClean="0"/>
              <a:t>Хатасская</a:t>
            </a:r>
            <a:r>
              <a:rPr lang="ru-RU" dirty="0" smtClean="0"/>
              <a:t> СОШ имени П.Н. и Н.Е. Самсоновых»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7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743" y="624110"/>
            <a:ext cx="9517870" cy="8804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Якутский язык как государственный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(действующий ФГОС)</a:t>
            </a:r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764275"/>
              </p:ext>
            </p:extLst>
          </p:nvPr>
        </p:nvGraphicFramePr>
        <p:xfrm>
          <a:off x="1554163" y="2111434"/>
          <a:ext cx="9950454" cy="2607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590">
                  <a:extLst>
                    <a:ext uri="{9D8B030D-6E8A-4147-A177-3AD203B41FA5}">
                      <a16:colId xmlns:a16="http://schemas.microsoft.com/office/drawing/2014/main" val="491392146"/>
                    </a:ext>
                  </a:extLst>
                </a:gridCol>
                <a:gridCol w="931025">
                  <a:extLst>
                    <a:ext uri="{9D8B030D-6E8A-4147-A177-3AD203B41FA5}">
                      <a16:colId xmlns:a16="http://schemas.microsoft.com/office/drawing/2014/main" val="2436769017"/>
                    </a:ext>
                  </a:extLst>
                </a:gridCol>
                <a:gridCol w="922713">
                  <a:extLst>
                    <a:ext uri="{9D8B030D-6E8A-4147-A177-3AD203B41FA5}">
                      <a16:colId xmlns:a16="http://schemas.microsoft.com/office/drawing/2014/main" val="1231618844"/>
                    </a:ext>
                  </a:extLst>
                </a:gridCol>
                <a:gridCol w="798022">
                  <a:extLst>
                    <a:ext uri="{9D8B030D-6E8A-4147-A177-3AD203B41FA5}">
                      <a16:colId xmlns:a16="http://schemas.microsoft.com/office/drawing/2014/main" val="3616038742"/>
                    </a:ext>
                  </a:extLst>
                </a:gridCol>
                <a:gridCol w="856211">
                  <a:extLst>
                    <a:ext uri="{9D8B030D-6E8A-4147-A177-3AD203B41FA5}">
                      <a16:colId xmlns:a16="http://schemas.microsoft.com/office/drawing/2014/main" val="4246937853"/>
                    </a:ext>
                  </a:extLst>
                </a:gridCol>
                <a:gridCol w="922712">
                  <a:extLst>
                    <a:ext uri="{9D8B030D-6E8A-4147-A177-3AD203B41FA5}">
                      <a16:colId xmlns:a16="http://schemas.microsoft.com/office/drawing/2014/main" val="3390883497"/>
                    </a:ext>
                  </a:extLst>
                </a:gridCol>
                <a:gridCol w="872837">
                  <a:extLst>
                    <a:ext uri="{9D8B030D-6E8A-4147-A177-3AD203B41FA5}">
                      <a16:colId xmlns:a16="http://schemas.microsoft.com/office/drawing/2014/main" val="1048802270"/>
                    </a:ext>
                  </a:extLst>
                </a:gridCol>
                <a:gridCol w="798022">
                  <a:extLst>
                    <a:ext uri="{9D8B030D-6E8A-4147-A177-3AD203B41FA5}">
                      <a16:colId xmlns:a16="http://schemas.microsoft.com/office/drawing/2014/main" val="2156966892"/>
                    </a:ext>
                  </a:extLst>
                </a:gridCol>
                <a:gridCol w="731322">
                  <a:extLst>
                    <a:ext uri="{9D8B030D-6E8A-4147-A177-3AD203B41FA5}">
                      <a16:colId xmlns:a16="http://schemas.microsoft.com/office/drawing/2014/main" val="4101151387"/>
                    </a:ext>
                  </a:extLst>
                </a:gridCol>
              </a:tblGrid>
              <a:tr h="648391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Раздел изучения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37311"/>
                  </a:ext>
                </a:extLst>
              </a:tr>
              <a:tr h="5070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71689"/>
                  </a:ext>
                </a:extLst>
              </a:tr>
              <a:tr h="11448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ЧФУОО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295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54164" y="5187142"/>
            <a:ext cx="995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Данный предмет изучается на ступени НОО и ООО в классах с русским языком обучения (1 ч.)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79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739" y="624110"/>
            <a:ext cx="9650874" cy="705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Дорожная карта перехода на </a:t>
            </a:r>
            <a:r>
              <a:rPr lang="ru-RU" sz="2400" b="1" dirty="0" smtClean="0"/>
              <a:t>обновленные ФГОС НОО и ООО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962538"/>
              </p:ext>
            </p:extLst>
          </p:nvPr>
        </p:nvGraphicFramePr>
        <p:xfrm>
          <a:off x="241073" y="1637606"/>
          <a:ext cx="11862260" cy="4073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720">
                  <a:extLst>
                    <a:ext uri="{9D8B030D-6E8A-4147-A177-3AD203B41FA5}">
                      <a16:colId xmlns:a16="http://schemas.microsoft.com/office/drawing/2014/main" val="3880170377"/>
                    </a:ext>
                  </a:extLst>
                </a:gridCol>
                <a:gridCol w="1050732">
                  <a:extLst>
                    <a:ext uri="{9D8B030D-6E8A-4147-A177-3AD203B41FA5}">
                      <a16:colId xmlns:a16="http://schemas.microsoft.com/office/drawing/2014/main" val="2874610811"/>
                    </a:ext>
                  </a:extLst>
                </a:gridCol>
                <a:gridCol w="1186226">
                  <a:extLst>
                    <a:ext uri="{9D8B030D-6E8A-4147-A177-3AD203B41FA5}">
                      <a16:colId xmlns:a16="http://schemas.microsoft.com/office/drawing/2014/main" val="2277508524"/>
                    </a:ext>
                  </a:extLst>
                </a:gridCol>
                <a:gridCol w="1186226">
                  <a:extLst>
                    <a:ext uri="{9D8B030D-6E8A-4147-A177-3AD203B41FA5}">
                      <a16:colId xmlns:a16="http://schemas.microsoft.com/office/drawing/2014/main" val="3048981304"/>
                    </a:ext>
                  </a:extLst>
                </a:gridCol>
                <a:gridCol w="1186226">
                  <a:extLst>
                    <a:ext uri="{9D8B030D-6E8A-4147-A177-3AD203B41FA5}">
                      <a16:colId xmlns:a16="http://schemas.microsoft.com/office/drawing/2014/main" val="2610234963"/>
                    </a:ext>
                  </a:extLst>
                </a:gridCol>
                <a:gridCol w="1186226">
                  <a:extLst>
                    <a:ext uri="{9D8B030D-6E8A-4147-A177-3AD203B41FA5}">
                      <a16:colId xmlns:a16="http://schemas.microsoft.com/office/drawing/2014/main" val="2897670001"/>
                    </a:ext>
                  </a:extLst>
                </a:gridCol>
                <a:gridCol w="1186226">
                  <a:extLst>
                    <a:ext uri="{9D8B030D-6E8A-4147-A177-3AD203B41FA5}">
                      <a16:colId xmlns:a16="http://schemas.microsoft.com/office/drawing/2014/main" val="391006012"/>
                    </a:ext>
                  </a:extLst>
                </a:gridCol>
                <a:gridCol w="1186226">
                  <a:extLst>
                    <a:ext uri="{9D8B030D-6E8A-4147-A177-3AD203B41FA5}">
                      <a16:colId xmlns:a16="http://schemas.microsoft.com/office/drawing/2014/main" val="4112108360"/>
                    </a:ext>
                  </a:extLst>
                </a:gridCol>
                <a:gridCol w="1186226">
                  <a:extLst>
                    <a:ext uri="{9D8B030D-6E8A-4147-A177-3AD203B41FA5}">
                      <a16:colId xmlns:a16="http://schemas.microsoft.com/office/drawing/2014/main" val="773509810"/>
                    </a:ext>
                  </a:extLst>
                </a:gridCol>
                <a:gridCol w="1186226">
                  <a:extLst>
                    <a:ext uri="{9D8B030D-6E8A-4147-A177-3AD203B41FA5}">
                      <a16:colId xmlns:a16="http://schemas.microsoft.com/office/drawing/2014/main" val="3669761012"/>
                    </a:ext>
                  </a:extLst>
                </a:gridCol>
              </a:tblGrid>
              <a:tr h="844069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339086"/>
                  </a:ext>
                </a:extLst>
              </a:tr>
              <a:tr h="1076390">
                <a:tc>
                  <a:txBody>
                    <a:bodyPr/>
                    <a:lstStyle/>
                    <a:p>
                      <a:r>
                        <a:rPr lang="ru-RU" dirty="0" smtClean="0"/>
                        <a:t>2022/2023 </a:t>
                      </a:r>
                      <a:r>
                        <a:rPr lang="ru-RU" dirty="0" err="1" smtClean="0"/>
                        <a:t>уч.год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489729"/>
                  </a:ext>
                </a:extLst>
              </a:tr>
              <a:tr h="1076390">
                <a:tc>
                  <a:txBody>
                    <a:bodyPr/>
                    <a:lstStyle/>
                    <a:p>
                      <a:r>
                        <a:rPr lang="ru-RU" dirty="0" smtClean="0"/>
                        <a:t>2023/2024 </a:t>
                      </a:r>
                      <a:r>
                        <a:rPr lang="ru-RU" dirty="0" err="1" smtClean="0"/>
                        <a:t>уч.год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2719"/>
                  </a:ext>
                </a:extLst>
              </a:tr>
              <a:tr h="1076390">
                <a:tc>
                  <a:txBody>
                    <a:bodyPr/>
                    <a:lstStyle/>
                    <a:p>
                      <a:r>
                        <a:rPr lang="ru-RU" dirty="0" smtClean="0"/>
                        <a:t>2024/2025</a:t>
                      </a:r>
                    </a:p>
                    <a:p>
                      <a:r>
                        <a:rPr lang="ru-RU" dirty="0" err="1" smtClean="0"/>
                        <a:t>Уч.год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51955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09455" y="6018415"/>
            <a:ext cx="623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Обязательное введение ФГОС</a:t>
            </a:r>
          </a:p>
          <a:p>
            <a:pPr algn="ctr"/>
            <a:r>
              <a:rPr lang="ru-RU" dirty="0" smtClean="0"/>
              <a:t>По мере готовности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0771" y="6118167"/>
            <a:ext cx="1113905" cy="207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50771" y="6425737"/>
            <a:ext cx="1113905" cy="1995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924" y="340822"/>
            <a:ext cx="9725688" cy="55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Государство обозначило </a:t>
            </a:r>
            <a:r>
              <a:rPr lang="ru-RU" b="1" dirty="0"/>
              <a:t>пять</a:t>
            </a:r>
            <a:r>
              <a:rPr lang="ru-RU" dirty="0"/>
              <a:t> приоритетных учебных дисциплин, изучаемых в средней </a:t>
            </a:r>
            <a:r>
              <a:rPr lang="ru-RU" dirty="0" smtClean="0"/>
              <a:t>школе в соответствии со Стратегией научно-технологического развития:</a:t>
            </a:r>
            <a:endParaRPr lang="ru-RU" dirty="0"/>
          </a:p>
          <a:p>
            <a:endParaRPr lang="ru-RU" dirty="0"/>
          </a:p>
          <a:p>
            <a:r>
              <a:rPr lang="ru-RU" dirty="0"/>
              <a:t>математика;</a:t>
            </a:r>
          </a:p>
          <a:p>
            <a:r>
              <a:rPr lang="ru-RU" dirty="0"/>
              <a:t>физика;</a:t>
            </a:r>
          </a:p>
          <a:p>
            <a:r>
              <a:rPr lang="ru-RU" dirty="0"/>
              <a:t>информатика;</a:t>
            </a:r>
          </a:p>
          <a:p>
            <a:r>
              <a:rPr lang="ru-RU" dirty="0"/>
              <a:t>химия;</a:t>
            </a:r>
          </a:p>
          <a:p>
            <a:r>
              <a:rPr lang="ru-RU" dirty="0"/>
              <a:t>биология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Увеличении </a:t>
            </a:r>
            <a:r>
              <a:rPr lang="ru-RU" dirty="0"/>
              <a:t>рабочей </a:t>
            </a:r>
            <a:r>
              <a:rPr lang="ru-RU" dirty="0" smtClean="0"/>
              <a:t>нагрузки можно </a:t>
            </a:r>
            <a:r>
              <a:rPr lang="ru-RU" dirty="0"/>
              <a:t>сделать за счёт часов внеурочной деятельности. Ещё один способ сделать процесс обучения более интенсивным — обращение к электронным образовательным площадкам. В графе «Ресурсы» должны быть обозначены ЭОР: мультимедийные программы, виртуальные лаборатории, электронные учебники и задачники, коллекции цифровых образовательных ресурсов, содержание которых соответствует законодательству об образовании. При этом безусловным подспорьем в поиске заданий для тысяч педагогов России является «</a:t>
            </a:r>
            <a:r>
              <a:rPr lang="ru-RU" dirty="0" err="1"/>
              <a:t>ЯКласс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4479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6742" y="423949"/>
            <a:ext cx="9517870" cy="5487273"/>
          </a:xfrm>
        </p:spPr>
        <p:txBody>
          <a:bodyPr>
            <a:normAutofit/>
          </a:bodyPr>
          <a:lstStyle/>
          <a:p>
            <a:r>
              <a:rPr lang="ru-RU" dirty="0"/>
              <a:t>Составители новых стандартов призывают современных педагогов перестать ориентироваться только на перечень тем учебного плана. Перед нами больше не стоит задача изучить весь учебник от корки до корки. Ориентиром должен служить </a:t>
            </a:r>
            <a:r>
              <a:rPr lang="ru-RU" b="1" dirty="0"/>
              <a:t>перечень учебных тем и примерные образцы программ</a:t>
            </a:r>
            <a:r>
              <a:rPr lang="ru-RU" dirty="0"/>
              <a:t>, прописанных на сайте </a:t>
            </a:r>
            <a:r>
              <a:rPr lang="ru-RU" dirty="0" err="1"/>
              <a:t>Росреестра</a:t>
            </a:r>
            <a:r>
              <a:rPr lang="ru-RU" dirty="0"/>
              <a:t>, но не выбранный учителем учебник.  </a:t>
            </a:r>
          </a:p>
          <a:p>
            <a:endParaRPr lang="ru-RU" dirty="0"/>
          </a:p>
          <a:p>
            <a:r>
              <a:rPr lang="ru-RU" dirty="0"/>
              <a:t>Если для полного освоения материала необходимо отступить от учебника, допускается самостоятельно добавить дополнительную тему, разработать авторский курс. </a:t>
            </a:r>
            <a:endParaRPr lang="ru-RU" dirty="0" smtClean="0"/>
          </a:p>
          <a:p>
            <a:r>
              <a:rPr lang="ru-RU" dirty="0" smtClean="0"/>
              <a:t>Важно </a:t>
            </a:r>
            <a:r>
              <a:rPr lang="ru-RU" dirty="0"/>
              <a:t>дать знания и умения, обеспечивающие практический результат, а не просто озвучить в классе некоторое количество учебной </a:t>
            </a:r>
            <a:r>
              <a:rPr lang="ru-RU" dirty="0" smtClean="0"/>
              <a:t>информации.</a:t>
            </a:r>
          </a:p>
          <a:p>
            <a:r>
              <a:rPr lang="ru-RU" dirty="0" smtClean="0"/>
              <a:t>Каждый </a:t>
            </a:r>
            <a:r>
              <a:rPr lang="ru-RU" dirty="0"/>
              <a:t>учитель сталкивается с подготовкой к Всероссийским проверочным работам и видит, насколько отличается материал учебника от требований составителей тестов. Ответственность педагога — устранить пробелы в формировании необходимых навыков, дополнив необходимым материалом свою рабочую программу.</a:t>
            </a:r>
          </a:p>
        </p:txBody>
      </p:sp>
    </p:spTree>
    <p:extLst>
      <p:ext uri="{BB962C8B-B14F-4D97-AF65-F5344CB8AC3E}">
        <p14:creationId xmlns:p14="http://schemas.microsoft.com/office/powerpoint/2010/main" val="8095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175" y="624110"/>
            <a:ext cx="1019971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Возможные направления внеурочной деятельности и их </a:t>
            </a:r>
            <a:r>
              <a:rPr lang="ru-RU" b="1" dirty="0" smtClean="0"/>
              <a:t>содержательное </a:t>
            </a:r>
            <a:r>
              <a:rPr lang="ru-RU" b="1" dirty="0"/>
              <a:t>наполнение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8101" y="2269374"/>
            <a:ext cx="10432473" cy="4164677"/>
          </a:xfrm>
        </p:spPr>
        <p:txBody>
          <a:bodyPr>
            <a:normAutofit/>
          </a:bodyPr>
          <a:lstStyle/>
          <a:p>
            <a:r>
              <a:rPr lang="ru-RU" dirty="0"/>
              <a:t>Предлагаемые направления внеурочной деятельности </a:t>
            </a:r>
            <a:r>
              <a:rPr lang="ru-RU" dirty="0" smtClean="0"/>
              <a:t>являются </a:t>
            </a:r>
            <a:r>
              <a:rPr lang="ru-RU" dirty="0"/>
              <a:t>для образовательной организации общими ориентирами </a:t>
            </a:r>
            <a:r>
              <a:rPr lang="ru-RU" dirty="0" smtClean="0"/>
              <a:t>и </a:t>
            </a:r>
            <a:r>
              <a:rPr lang="ru-RU" dirty="0"/>
              <a:t>не подлежат формальному копированию. При отборе </a:t>
            </a:r>
            <a:r>
              <a:rPr lang="ru-RU" dirty="0" smtClean="0"/>
              <a:t>направлений </a:t>
            </a:r>
            <a:r>
              <a:rPr lang="ru-RU" dirty="0"/>
              <a:t>внеурочной деятельности каждая образовательная </a:t>
            </a:r>
            <a:r>
              <a:rPr lang="ru-RU" dirty="0" smtClean="0"/>
              <a:t>организация </a:t>
            </a:r>
            <a:r>
              <a:rPr lang="ru-RU" dirty="0"/>
              <a:t>ориентируется, прежде всего, на свои </a:t>
            </a:r>
            <a:r>
              <a:rPr lang="ru-RU" dirty="0" smtClean="0"/>
              <a:t>особенности функционирования</a:t>
            </a:r>
            <a:r>
              <a:rPr lang="ru-RU" dirty="0"/>
              <a:t>, психолого-педагогические </a:t>
            </a:r>
            <a:r>
              <a:rPr lang="ru-RU" dirty="0" smtClean="0"/>
              <a:t>характеристики </a:t>
            </a:r>
            <a:r>
              <a:rPr lang="ru-RU" dirty="0"/>
              <a:t>обучающихся, их потребности, интересы и уровни </a:t>
            </a:r>
            <a:r>
              <a:rPr lang="ru-RU" dirty="0" smtClean="0"/>
              <a:t>успешности </a:t>
            </a:r>
            <a:r>
              <a:rPr lang="ru-RU" dirty="0"/>
              <a:t>обучения. К выбору направлений внеурочной деятельности </a:t>
            </a:r>
            <a:r>
              <a:rPr lang="ru-RU" dirty="0" smtClean="0"/>
              <a:t>и </a:t>
            </a:r>
            <a:r>
              <a:rPr lang="ru-RU" dirty="0"/>
              <a:t>их организации могут привлекаться родители как законные </a:t>
            </a:r>
            <a:r>
              <a:rPr lang="ru-RU" dirty="0" smtClean="0"/>
              <a:t>участники </a:t>
            </a:r>
            <a:r>
              <a:rPr lang="ru-RU" dirty="0"/>
              <a:t>образовательных отношений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Убрали все 5 направлений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50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858" y="624110"/>
            <a:ext cx="10216341" cy="121300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Рекомендуемые направления ВУД</a:t>
            </a:r>
          </a:p>
          <a:p>
            <a:r>
              <a:rPr lang="ru-RU" dirty="0" smtClean="0"/>
              <a:t> </a:t>
            </a:r>
            <a:r>
              <a:rPr lang="ru-RU" dirty="0"/>
              <a:t>Спортивно-оздоровительная </a:t>
            </a:r>
            <a:r>
              <a:rPr lang="ru-RU" dirty="0" smtClean="0"/>
              <a:t>деятельность</a:t>
            </a:r>
          </a:p>
          <a:p>
            <a:r>
              <a:rPr lang="ru-RU" dirty="0"/>
              <a:t>Проектно-исследовательская </a:t>
            </a:r>
            <a:r>
              <a:rPr lang="ru-RU" dirty="0" smtClean="0"/>
              <a:t>деятельность</a:t>
            </a:r>
          </a:p>
          <a:p>
            <a:r>
              <a:rPr lang="ru-RU" dirty="0"/>
              <a:t>Коммуникативная </a:t>
            </a:r>
            <a:r>
              <a:rPr lang="ru-RU" dirty="0" smtClean="0"/>
              <a:t>деятельность</a:t>
            </a:r>
          </a:p>
          <a:p>
            <a:r>
              <a:rPr lang="ru-RU" dirty="0"/>
              <a:t>Художественно-эстетическая творческая </a:t>
            </a:r>
            <a:r>
              <a:rPr lang="ru-RU" dirty="0" smtClean="0"/>
              <a:t>деятельность</a:t>
            </a:r>
          </a:p>
          <a:p>
            <a:r>
              <a:rPr lang="ru-RU" dirty="0" smtClean="0"/>
              <a:t>Информационная </a:t>
            </a:r>
            <a:r>
              <a:rPr lang="ru-RU" dirty="0" smtClean="0"/>
              <a:t>культура</a:t>
            </a:r>
          </a:p>
          <a:p>
            <a:r>
              <a:rPr lang="ru-RU" dirty="0"/>
              <a:t>Интеллектуальные марафоны </a:t>
            </a:r>
            <a:endParaRPr lang="ru-RU" dirty="0" smtClean="0"/>
          </a:p>
          <a:p>
            <a:r>
              <a:rPr lang="ru-RU" dirty="0"/>
              <a:t>«Учение с увлечением</a:t>
            </a:r>
            <a:r>
              <a:rPr lang="ru-RU" dirty="0" smtClean="0"/>
              <a:t>!»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Возможными </a:t>
            </a:r>
            <a:r>
              <a:rPr lang="ru-RU" b="1" dirty="0"/>
              <a:t>формами организации внеурочной </a:t>
            </a:r>
            <a:r>
              <a:rPr lang="ru-RU" b="1" dirty="0" smtClean="0"/>
              <a:t>деятельности </a:t>
            </a:r>
            <a:r>
              <a:rPr lang="ru-RU" b="1" dirty="0"/>
              <a:t>могут быть следующие: учебные курсы и факультативы; </a:t>
            </a:r>
          </a:p>
          <a:p>
            <a:r>
              <a:rPr lang="ru-RU" dirty="0"/>
              <a:t>художественные, музыкальные и спортивные студии; </a:t>
            </a:r>
            <a:r>
              <a:rPr lang="ru-RU" dirty="0" smtClean="0"/>
              <a:t>соревновательные </a:t>
            </a:r>
            <a:r>
              <a:rPr lang="ru-RU" dirty="0"/>
              <a:t>мероприятия, дискуссионные клубы, секции, </a:t>
            </a:r>
            <a:r>
              <a:rPr lang="ru-RU" dirty="0" smtClean="0"/>
              <a:t>экскурсии</a:t>
            </a:r>
            <a:r>
              <a:rPr lang="ru-RU" dirty="0"/>
              <a:t>, мини-исследования; общественно полезные практики </a:t>
            </a:r>
            <a:r>
              <a:rPr lang="ru-RU" dirty="0" smtClean="0"/>
              <a:t>и  </a:t>
            </a:r>
            <a:r>
              <a:rPr lang="ru-RU" dirty="0"/>
              <a:t>др.</a:t>
            </a:r>
          </a:p>
        </p:txBody>
      </p:sp>
    </p:spTree>
    <p:extLst>
      <p:ext uri="{BB962C8B-B14F-4D97-AF65-F5344CB8AC3E}">
        <p14:creationId xmlns:p14="http://schemas.microsoft.com/office/powerpoint/2010/main" val="24391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41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Изменения </a:t>
            </a:r>
            <a:r>
              <a:rPr lang="ru-RU" sz="3200" b="1" dirty="0"/>
              <a:t>в </a:t>
            </a:r>
            <a:r>
              <a:rPr lang="ru-RU" sz="3200" b="1" dirty="0" smtClean="0"/>
              <a:t>содержании учебного плана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79" y="1388224"/>
            <a:ext cx="11421687" cy="5278583"/>
          </a:xfrm>
        </p:spPr>
        <p:txBody>
          <a:bodyPr>
            <a:noAutofit/>
          </a:bodyPr>
          <a:lstStyle/>
          <a:p>
            <a:r>
              <a:rPr lang="ru-RU" sz="1600" dirty="0"/>
              <a:t>Изменения касаются такого предмета, как </a:t>
            </a:r>
            <a:r>
              <a:rPr lang="ru-RU" sz="1600" b="1" dirty="0"/>
              <a:t>математика.</a:t>
            </a:r>
            <a:r>
              <a:rPr lang="ru-RU" sz="1600" dirty="0"/>
              <a:t> Теперь он будет иметь такое </a:t>
            </a:r>
            <a:r>
              <a:rPr lang="ru-RU" sz="1600" dirty="0" smtClean="0"/>
              <a:t>название </a:t>
            </a:r>
            <a:r>
              <a:rPr lang="ru-RU" sz="1600" dirty="0"/>
              <a:t>на всём протяжении </a:t>
            </a:r>
            <a:r>
              <a:rPr lang="ru-RU" sz="1600" dirty="0" smtClean="0"/>
              <a:t>обучения </a:t>
            </a:r>
            <a:r>
              <a:rPr lang="ru-RU" sz="1600" dirty="0"/>
              <a:t>с 5-го по 9-й класс, без формального деления на алгебру и геометрию. Включает учебные курсы «Алгебра», «Геометрия», «Вероятность и статистика» с 7-го класса</a:t>
            </a:r>
            <a:r>
              <a:rPr lang="ru-RU" sz="1600" dirty="0" smtClean="0"/>
              <a:t>. В </a:t>
            </a:r>
            <a:r>
              <a:rPr lang="ru-RU" sz="1600" dirty="0"/>
              <a:t>программе эти составляющие должны быть прописаны отдельными тематическими блоками. </a:t>
            </a:r>
          </a:p>
          <a:p>
            <a:r>
              <a:rPr lang="ru-RU" sz="1600" dirty="0"/>
              <a:t>Обязательным остаётся предмет </a:t>
            </a:r>
            <a:r>
              <a:rPr lang="ru-RU" sz="1600" b="1" dirty="0"/>
              <a:t>«Основы духовно-нравственной культуры народов России». </a:t>
            </a:r>
            <a:r>
              <a:rPr lang="ru-RU" sz="1600" dirty="0"/>
              <a:t>Отметка по нему идёт в аттестат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Учителя-историки </a:t>
            </a:r>
            <a:r>
              <a:rPr lang="ru-RU" sz="1600" dirty="0"/>
              <a:t>будут преподавать </a:t>
            </a:r>
            <a:r>
              <a:rPr lang="ru-RU" sz="1600" b="1" dirty="0"/>
              <a:t>единый предмет история</a:t>
            </a:r>
            <a:r>
              <a:rPr lang="ru-RU" sz="1600" dirty="0"/>
              <a:t>, а программа по нему будет составляться в соответствии с разделами «История России» и «Всеобщая история</a:t>
            </a:r>
            <a:r>
              <a:rPr lang="ru-RU" sz="1600" dirty="0" smtClean="0"/>
              <a:t>».</a:t>
            </a:r>
            <a:endParaRPr lang="ru-RU" sz="1600" dirty="0"/>
          </a:p>
          <a:p>
            <a:r>
              <a:rPr lang="ru-RU" sz="1600" dirty="0" smtClean="0"/>
              <a:t>Часть дисциплин, формируемая участниками образовательных отношений, выявляется на основе выбора родителей. Формировать такой выбор следует через диалог на родительских собраниях, обосновывая значимость и актуальность предлагаемых предметов.</a:t>
            </a:r>
          </a:p>
          <a:p>
            <a:r>
              <a:rPr lang="ru-RU" sz="1600" dirty="0"/>
              <a:t>Предмет </a:t>
            </a:r>
            <a:r>
              <a:rPr lang="ru-RU" sz="1600" b="1" dirty="0"/>
              <a:t>«Второй иностранный язык»</a:t>
            </a:r>
            <a:r>
              <a:rPr lang="ru-RU" sz="1600" dirty="0"/>
              <a:t> изучается, исходя из возможностей школы и по выбору </a:t>
            </a:r>
            <a:r>
              <a:rPr lang="ru-RU" sz="1600" dirty="0" smtClean="0"/>
              <a:t>родителей.</a:t>
            </a:r>
          </a:p>
          <a:p>
            <a:r>
              <a:rPr lang="ru-RU" sz="1600" dirty="0" smtClean="0"/>
              <a:t>Отдельным </a:t>
            </a:r>
            <a:r>
              <a:rPr lang="ru-RU" sz="1600" dirty="0"/>
              <a:t>предметом школьной программы может стать </a:t>
            </a:r>
            <a:r>
              <a:rPr lang="ru-RU" sz="1600" b="1" dirty="0"/>
              <a:t>«Функциональная грамотность учащихся». </a:t>
            </a:r>
            <a:r>
              <a:rPr lang="ru-RU" sz="1600" dirty="0"/>
              <a:t>Эта дисциплина обеспечит перевод школьных знаний и навыков в условия реальной жизни. Практиковать функциональный подход необходимо уже сейчас, в рамках каждой учебной дисциплины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/>
              <a:t>Третий час физкультуры </a:t>
            </a:r>
            <a:r>
              <a:rPr lang="ru-RU" sz="1600" dirty="0" smtClean="0"/>
              <a:t>может перейти во внеурочную деятельность.</a:t>
            </a:r>
          </a:p>
          <a:p>
            <a:r>
              <a:rPr lang="ru-RU" sz="1600" dirty="0" smtClean="0"/>
              <a:t>Для всех детей с  ОВЗ вводится </a:t>
            </a:r>
            <a:r>
              <a:rPr lang="ru-RU" sz="1600" b="1" dirty="0" smtClean="0"/>
              <a:t>адаптивная физическая культура.</a:t>
            </a:r>
            <a:endParaRPr lang="ru-RU" sz="1600" b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68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29158429"/>
              </p:ext>
            </p:extLst>
          </p:nvPr>
        </p:nvGraphicFramePr>
        <p:xfrm>
          <a:off x="6172200" y="3998421"/>
          <a:ext cx="5382492" cy="267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176" y="624110"/>
            <a:ext cx="9692436" cy="98855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Изучение второго иностранного языка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6953" y="1825625"/>
            <a:ext cx="5462847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2600" dirty="0" smtClean="0"/>
              <a:t>Школа организует изучение второго иностранного языка только при наличии необходимых условий </a:t>
            </a:r>
            <a:r>
              <a:rPr lang="ru-RU" sz="2600" dirty="0" smtClean="0">
                <a:solidFill>
                  <a:srgbClr val="FF0000"/>
                </a:solidFill>
              </a:rPr>
              <a:t>– условия имеются</a:t>
            </a:r>
          </a:p>
          <a:p>
            <a:r>
              <a:rPr lang="ru-RU" sz="2600" dirty="0" smtClean="0"/>
              <a:t>При наличии второго иностранного языка вы сможете выбрать его по заявлению из перечня </a:t>
            </a:r>
            <a:r>
              <a:rPr lang="ru-RU" sz="2600" dirty="0"/>
              <a:t> </a:t>
            </a:r>
            <a:r>
              <a:rPr lang="ru-RU" sz="2600" dirty="0" smtClean="0"/>
              <a:t>школы – </a:t>
            </a:r>
            <a:r>
              <a:rPr lang="ru-RU" sz="2600" dirty="0" smtClean="0">
                <a:solidFill>
                  <a:srgbClr val="FF0000"/>
                </a:solidFill>
              </a:rPr>
              <a:t>немецкий язык.</a:t>
            </a:r>
          </a:p>
          <a:p>
            <a:r>
              <a:rPr lang="ru-RU" sz="2600" dirty="0" smtClean="0"/>
              <a:t>Изучение второго иностранного языка по выбору родителей.</a:t>
            </a:r>
            <a:endParaRPr lang="ru-RU" sz="2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4339966"/>
              </p:ext>
            </p:extLst>
          </p:nvPr>
        </p:nvGraphicFramePr>
        <p:xfrm>
          <a:off x="6172200" y="1825625"/>
          <a:ext cx="5382492" cy="237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164">
                  <a:extLst>
                    <a:ext uri="{9D8B030D-6E8A-4147-A177-3AD203B41FA5}">
                      <a16:colId xmlns:a16="http://schemas.microsoft.com/office/drawing/2014/main" val="998902235"/>
                    </a:ext>
                  </a:extLst>
                </a:gridCol>
                <a:gridCol w="1794164">
                  <a:extLst>
                    <a:ext uri="{9D8B030D-6E8A-4147-A177-3AD203B41FA5}">
                      <a16:colId xmlns:a16="http://schemas.microsoft.com/office/drawing/2014/main" val="1931190894"/>
                    </a:ext>
                  </a:extLst>
                </a:gridCol>
                <a:gridCol w="1794164">
                  <a:extLst>
                    <a:ext uri="{9D8B030D-6E8A-4147-A177-3AD203B41FA5}">
                      <a16:colId xmlns:a16="http://schemas.microsoft.com/office/drawing/2014/main" val="2893567030"/>
                    </a:ext>
                  </a:extLst>
                </a:gridCol>
              </a:tblGrid>
              <a:tr h="6423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</a:t>
                      </a:r>
                      <a:r>
                        <a:rPr lang="ru-RU" sz="1400" baseline="0" dirty="0" smtClean="0"/>
                        <a:t> обучающихся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респондентов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365677"/>
                  </a:ext>
                </a:extLst>
              </a:tr>
              <a:tr h="2844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822190"/>
                  </a:ext>
                </a:extLst>
              </a:tr>
              <a:tr h="2844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535512"/>
                  </a:ext>
                </a:extLst>
              </a:tr>
              <a:tr h="2844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13128"/>
                  </a:ext>
                </a:extLst>
              </a:tr>
              <a:tr h="2844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837586"/>
                  </a:ext>
                </a:extLst>
              </a:tr>
              <a:tr h="28447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</a:t>
                      </a:r>
                    </a:p>
                    <a:p>
                      <a:pPr algn="ctr"/>
                      <a:r>
                        <a:rPr lang="ru-RU" sz="1400" dirty="0" smtClean="0"/>
                        <a:t> 90,4%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6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415" y="191193"/>
            <a:ext cx="10681854" cy="11388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Информационная карта МОБУ</a:t>
            </a:r>
            <a:br>
              <a:rPr lang="ru-RU" sz="2400" dirty="0" smtClean="0"/>
            </a:br>
            <a:r>
              <a:rPr lang="ru-RU" sz="2400" dirty="0" smtClean="0"/>
              <a:t> «</a:t>
            </a:r>
            <a:r>
              <a:rPr lang="ru-RU" sz="2400" dirty="0" err="1" smtClean="0"/>
              <a:t>Хатасская</a:t>
            </a:r>
            <a:r>
              <a:rPr lang="ru-RU" sz="2400" dirty="0" smtClean="0"/>
              <a:t> СОШ имени П.Н. и Н.Е. Самсоновых» </a:t>
            </a:r>
            <a:br>
              <a:rPr lang="ru-RU" sz="2400" dirty="0" smtClean="0"/>
            </a:br>
            <a:r>
              <a:rPr lang="ru-RU" sz="2400" dirty="0" smtClean="0"/>
              <a:t>ГО «город Якутск»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20" y="1213658"/>
            <a:ext cx="9858692" cy="55030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Количество обучающихся – 946</a:t>
            </a:r>
          </a:p>
          <a:p>
            <a:r>
              <a:rPr lang="ru-RU" dirty="0" smtClean="0"/>
              <a:t>Количество классов – 40</a:t>
            </a:r>
          </a:p>
          <a:p>
            <a:pPr marL="0" indent="0">
              <a:buNone/>
            </a:pPr>
            <a:r>
              <a:rPr lang="ru-RU" dirty="0" smtClean="0"/>
              <a:t>      - на ступени НОО -16 (446 </a:t>
            </a:r>
            <a:r>
              <a:rPr lang="ru-RU" dirty="0" err="1" smtClean="0"/>
              <a:t>обуч-ся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     - на ступени ООО – 20 (435 </a:t>
            </a:r>
            <a:r>
              <a:rPr lang="ru-RU" dirty="0" err="1" smtClean="0"/>
              <a:t>обуч-ся</a:t>
            </a:r>
            <a:r>
              <a:rPr lang="ru-RU" dirty="0"/>
              <a:t>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- на ступени СОО- 4 (65 </a:t>
            </a:r>
            <a:r>
              <a:rPr lang="ru-RU" dirty="0" err="1" smtClean="0"/>
              <a:t>обуч-ся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Количество классов с якутским языком обучения – 31</a:t>
            </a:r>
          </a:p>
          <a:p>
            <a:r>
              <a:rPr lang="ru-RU" dirty="0" smtClean="0"/>
              <a:t>Количество классов с русским языком обучения - 9</a:t>
            </a:r>
          </a:p>
          <a:p>
            <a:r>
              <a:rPr lang="ru-RU" dirty="0" smtClean="0"/>
              <a:t>Количество работников – 124</a:t>
            </a:r>
          </a:p>
          <a:p>
            <a:r>
              <a:rPr lang="ru-RU" dirty="0" smtClean="0"/>
              <a:t>Количество </a:t>
            </a:r>
            <a:r>
              <a:rPr lang="ru-RU" dirty="0" err="1" smtClean="0"/>
              <a:t>педработников</a:t>
            </a:r>
            <a:r>
              <a:rPr lang="ru-RU" dirty="0" smtClean="0"/>
              <a:t> – 80</a:t>
            </a:r>
          </a:p>
          <a:p>
            <a:r>
              <a:rPr lang="ru-RU" dirty="0" smtClean="0"/>
              <a:t>Школа агробизнеса – с 2016 г.</a:t>
            </a:r>
          </a:p>
          <a:p>
            <a:r>
              <a:rPr lang="ru-RU" dirty="0" smtClean="0"/>
              <a:t>Пилотный проект Министерства Просвещения РФ «Федеральная сеть научно-учебной лаборатории «</a:t>
            </a:r>
            <a:r>
              <a:rPr lang="ru-RU" dirty="0" err="1" smtClean="0"/>
              <a:t>Агрокуб</a:t>
            </a:r>
            <a:r>
              <a:rPr lang="ru-RU" dirty="0" smtClean="0"/>
              <a:t>» - с 2019 г. (направления «Биотехнология», «Робототехника», «</a:t>
            </a:r>
            <a:r>
              <a:rPr lang="ru-RU" dirty="0" err="1" smtClean="0"/>
              <a:t>Агробиотехнология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Профессиональное обучение «Водитель </a:t>
            </a:r>
            <a:r>
              <a:rPr lang="ru-RU" dirty="0" err="1" smtClean="0"/>
              <a:t>мототранспортных</a:t>
            </a:r>
            <a:r>
              <a:rPr lang="ru-RU" dirty="0" smtClean="0"/>
              <a:t> средств категории «А1», «Тракторист-машинист категории «В», «С» – с 2020 г.</a:t>
            </a:r>
          </a:p>
          <a:p>
            <a:r>
              <a:rPr lang="ru-RU" dirty="0" smtClean="0"/>
              <a:t>Классы с углубленным изучением математики – </a:t>
            </a:r>
            <a:r>
              <a:rPr lang="ru-RU" b="1" dirty="0" smtClean="0"/>
              <a:t>с 5 по 9 классы</a:t>
            </a:r>
          </a:p>
          <a:p>
            <a:pPr marL="0" indent="0" algn="ctr">
              <a:buNone/>
            </a:pPr>
            <a:r>
              <a:rPr lang="ru-RU" b="1" dirty="0" smtClean="0"/>
              <a:t>10-11 классы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Естественно-научный профиль (биолого-химическая, информационная группа)</a:t>
            </a:r>
          </a:p>
          <a:p>
            <a:pPr marL="0" indent="0">
              <a:buNone/>
            </a:pPr>
            <a:r>
              <a:rPr lang="ru-RU" dirty="0" smtClean="0"/>
              <a:t>     Технологический профиль</a:t>
            </a:r>
          </a:p>
          <a:p>
            <a:pPr marL="0" indent="0">
              <a:buNone/>
            </a:pPr>
            <a:r>
              <a:rPr lang="ru-RU" dirty="0" smtClean="0"/>
              <a:t>     Универсальный профиль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4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797" y="624110"/>
            <a:ext cx="9808816" cy="6643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Направления 5-9 классов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849982"/>
              </p:ext>
            </p:extLst>
          </p:nvPr>
        </p:nvGraphicFramePr>
        <p:xfrm>
          <a:off x="1238250" y="1346200"/>
          <a:ext cx="10183437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801">
                  <a:extLst>
                    <a:ext uri="{9D8B030D-6E8A-4147-A177-3AD203B41FA5}">
                      <a16:colId xmlns:a16="http://schemas.microsoft.com/office/drawing/2014/main" val="2611430721"/>
                    </a:ext>
                  </a:extLst>
                </a:gridCol>
                <a:gridCol w="4073967">
                  <a:extLst>
                    <a:ext uri="{9D8B030D-6E8A-4147-A177-3AD203B41FA5}">
                      <a16:colId xmlns:a16="http://schemas.microsoft.com/office/drawing/2014/main" val="3128922028"/>
                    </a:ext>
                  </a:extLst>
                </a:gridCol>
                <a:gridCol w="4597669">
                  <a:extLst>
                    <a:ext uri="{9D8B030D-6E8A-4147-A177-3AD203B41FA5}">
                      <a16:colId xmlns:a16="http://schemas.microsoft.com/office/drawing/2014/main" val="559916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Литер</a:t>
                      </a:r>
                      <a:r>
                        <a:rPr lang="ru-RU" baseline="0" dirty="0" smtClean="0"/>
                        <a:t> класса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96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Математическая</a:t>
                      </a:r>
                      <a:r>
                        <a:rPr lang="ru-RU" baseline="0" dirty="0" smtClean="0"/>
                        <a:t> лига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Углубленное</a:t>
                      </a:r>
                      <a:r>
                        <a:rPr lang="ru-RU" baseline="0" dirty="0" smtClean="0"/>
                        <a:t> изучение математики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854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Кадетская</a:t>
                      </a:r>
                      <a:r>
                        <a:rPr lang="ru-RU" baseline="0" dirty="0" smtClean="0"/>
                        <a:t> лига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9б</a:t>
                      </a:r>
                      <a:r>
                        <a:rPr lang="ru-RU" baseline="0" dirty="0" smtClean="0"/>
                        <a:t> – МЧС</a:t>
                      </a:r>
                    </a:p>
                    <a:p>
                      <a:r>
                        <a:rPr lang="ru-RU" baseline="0" dirty="0" smtClean="0"/>
                        <a:t>8б – гендерный </a:t>
                      </a:r>
                      <a:r>
                        <a:rPr lang="ru-RU" baseline="0" dirty="0" err="1" smtClean="0"/>
                        <a:t>Урун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Уолан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7б – полицейский (ГИБДД)</a:t>
                      </a:r>
                    </a:p>
                    <a:p>
                      <a:r>
                        <a:rPr lang="ru-RU" baseline="0" dirty="0" smtClean="0"/>
                        <a:t>6б – </a:t>
                      </a:r>
                      <a:r>
                        <a:rPr lang="ru-RU" baseline="0" dirty="0" err="1" smtClean="0"/>
                        <a:t>Росгвардия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5б - кадетский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4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Бизнес лига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Финансовая грамотность (внеурочная деятельность)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32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 </a:t>
                      </a:r>
                      <a:r>
                        <a:rPr lang="ru-RU" dirty="0" smtClean="0"/>
                        <a:t>лига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Робототехника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(внеурочная деятельность)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4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56" y="80357"/>
            <a:ext cx="5053458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539" y="349135"/>
            <a:ext cx="3420628" cy="5112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69" y="3858607"/>
            <a:ext cx="5003845" cy="2999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7593" y="5552901"/>
            <a:ext cx="6334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Егор Александрович </a:t>
            </a:r>
            <a:r>
              <a:rPr lang="ru-RU" dirty="0" err="1" smtClean="0"/>
              <a:t>Оконешников</a:t>
            </a:r>
            <a:r>
              <a:rPr lang="ru-RU" dirty="0" smtClean="0"/>
              <a:t> –  абсолютный победитель городского этапа конкурса «Лучший классный руководитель», лауреат  в десятке лучших на республиканском этапе.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3" y="624110"/>
            <a:ext cx="9758939" cy="4731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Учебный план по действующему ФГОС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44" y="1321724"/>
            <a:ext cx="9809018" cy="4589498"/>
          </a:xfrm>
        </p:spPr>
        <p:txBody>
          <a:bodyPr/>
          <a:lstStyle/>
          <a:p>
            <a:r>
              <a:rPr lang="ru-RU" dirty="0" smtClean="0"/>
              <a:t>НОО – варианты 2 и4.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ООО – варианты 3 и 4.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37719"/>
              </p:ext>
            </p:extLst>
          </p:nvPr>
        </p:nvGraphicFramePr>
        <p:xfrm>
          <a:off x="4290001" y="1321724"/>
          <a:ext cx="6566421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3" imgW="5925852" imgH="8511353" progId="Word.Document.12">
                  <p:embed/>
                </p:oleObj>
              </mc:Choice>
              <mc:Fallback>
                <p:oleObj name="Документ" r:id="rId3" imgW="5925852" imgH="8511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0001" y="1321724"/>
                        <a:ext cx="6566421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8144" y="4281055"/>
            <a:ext cx="341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Вариант 3 – классы с русским языком обучения, второй иностранный язык – немецкий.</a:t>
            </a:r>
          </a:p>
        </p:txBody>
      </p:sp>
    </p:spTree>
    <p:extLst>
      <p:ext uri="{BB962C8B-B14F-4D97-AF65-F5344CB8AC3E}">
        <p14:creationId xmlns:p14="http://schemas.microsoft.com/office/powerpoint/2010/main" val="40690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113" y="624110"/>
            <a:ext cx="9667499" cy="813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Агронаправление</a:t>
            </a:r>
            <a:r>
              <a:rPr lang="ru-RU" sz="3200" dirty="0" smtClean="0"/>
              <a:t> во внеурочной деятельности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061089"/>
              </p:ext>
            </p:extLst>
          </p:nvPr>
        </p:nvGraphicFramePr>
        <p:xfrm>
          <a:off x="399012" y="2133600"/>
          <a:ext cx="11105601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59">
                  <a:extLst>
                    <a:ext uri="{9D8B030D-6E8A-4147-A177-3AD203B41FA5}">
                      <a16:colId xmlns:a16="http://schemas.microsoft.com/office/drawing/2014/main" val="3564538799"/>
                    </a:ext>
                  </a:extLst>
                </a:gridCol>
                <a:gridCol w="681644">
                  <a:extLst>
                    <a:ext uri="{9D8B030D-6E8A-4147-A177-3AD203B41FA5}">
                      <a16:colId xmlns:a16="http://schemas.microsoft.com/office/drawing/2014/main" val="3920175673"/>
                    </a:ext>
                  </a:extLst>
                </a:gridCol>
                <a:gridCol w="620497">
                  <a:extLst>
                    <a:ext uri="{9D8B030D-6E8A-4147-A177-3AD203B41FA5}">
                      <a16:colId xmlns:a16="http://schemas.microsoft.com/office/drawing/2014/main" val="1842810662"/>
                    </a:ext>
                  </a:extLst>
                </a:gridCol>
                <a:gridCol w="880275">
                  <a:extLst>
                    <a:ext uri="{9D8B030D-6E8A-4147-A177-3AD203B41FA5}">
                      <a16:colId xmlns:a16="http://schemas.microsoft.com/office/drawing/2014/main" val="141142913"/>
                    </a:ext>
                  </a:extLst>
                </a:gridCol>
                <a:gridCol w="909617">
                  <a:extLst>
                    <a:ext uri="{9D8B030D-6E8A-4147-A177-3AD203B41FA5}">
                      <a16:colId xmlns:a16="http://schemas.microsoft.com/office/drawing/2014/main" val="237999472"/>
                    </a:ext>
                  </a:extLst>
                </a:gridCol>
                <a:gridCol w="843597">
                  <a:extLst>
                    <a:ext uri="{9D8B030D-6E8A-4147-A177-3AD203B41FA5}">
                      <a16:colId xmlns:a16="http://schemas.microsoft.com/office/drawing/2014/main" val="35926769"/>
                    </a:ext>
                  </a:extLst>
                </a:gridCol>
                <a:gridCol w="865604">
                  <a:extLst>
                    <a:ext uri="{9D8B030D-6E8A-4147-A177-3AD203B41FA5}">
                      <a16:colId xmlns:a16="http://schemas.microsoft.com/office/drawing/2014/main" val="3501169515"/>
                    </a:ext>
                  </a:extLst>
                </a:gridCol>
                <a:gridCol w="916953">
                  <a:extLst>
                    <a:ext uri="{9D8B030D-6E8A-4147-A177-3AD203B41FA5}">
                      <a16:colId xmlns:a16="http://schemas.microsoft.com/office/drawing/2014/main" val="2056901294"/>
                    </a:ext>
                  </a:extLst>
                </a:gridCol>
                <a:gridCol w="777576">
                  <a:extLst>
                    <a:ext uri="{9D8B030D-6E8A-4147-A177-3AD203B41FA5}">
                      <a16:colId xmlns:a16="http://schemas.microsoft.com/office/drawing/2014/main" val="2451012275"/>
                    </a:ext>
                  </a:extLst>
                </a:gridCol>
                <a:gridCol w="652693">
                  <a:extLst>
                    <a:ext uri="{9D8B030D-6E8A-4147-A177-3AD203B41FA5}">
                      <a16:colId xmlns:a16="http://schemas.microsoft.com/office/drawing/2014/main" val="663950452"/>
                    </a:ext>
                  </a:extLst>
                </a:gridCol>
                <a:gridCol w="652693">
                  <a:extLst>
                    <a:ext uri="{9D8B030D-6E8A-4147-A177-3AD203B41FA5}">
                      <a16:colId xmlns:a16="http://schemas.microsoft.com/office/drawing/2014/main" val="1793824038"/>
                    </a:ext>
                  </a:extLst>
                </a:gridCol>
                <a:gridCol w="652693">
                  <a:extLst>
                    <a:ext uri="{9D8B030D-6E8A-4147-A177-3AD203B41FA5}">
                      <a16:colId xmlns:a16="http://schemas.microsoft.com/office/drawing/2014/main" val="179161541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0887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626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Мобильная робототехника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06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Агроробототехника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57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Биотехнология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683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Предпринимательство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84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Юный агроном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87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Финзнайка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6426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0407" y="5710844"/>
            <a:ext cx="1032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Указано количество классов,  в параллели имеется по 4 класса, изучение курса - 1 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5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32262"/>
            <a:ext cx="8911687" cy="3990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Профильное обучение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299275"/>
              </p:ext>
            </p:extLst>
          </p:nvPr>
        </p:nvGraphicFramePr>
        <p:xfrm>
          <a:off x="1487979" y="1138238"/>
          <a:ext cx="10016635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56">
                  <a:extLst>
                    <a:ext uri="{9D8B030D-6E8A-4147-A177-3AD203B41FA5}">
                      <a16:colId xmlns:a16="http://schemas.microsoft.com/office/drawing/2014/main" val="3231240791"/>
                    </a:ext>
                  </a:extLst>
                </a:gridCol>
                <a:gridCol w="3000894">
                  <a:extLst>
                    <a:ext uri="{9D8B030D-6E8A-4147-A177-3AD203B41FA5}">
                      <a16:colId xmlns:a16="http://schemas.microsoft.com/office/drawing/2014/main" val="1136727994"/>
                    </a:ext>
                  </a:extLst>
                </a:gridCol>
                <a:gridCol w="2169622">
                  <a:extLst>
                    <a:ext uri="{9D8B030D-6E8A-4147-A177-3AD203B41FA5}">
                      <a16:colId xmlns:a16="http://schemas.microsoft.com/office/drawing/2014/main" val="3527928239"/>
                    </a:ext>
                  </a:extLst>
                </a:gridCol>
                <a:gridCol w="3241763">
                  <a:extLst>
                    <a:ext uri="{9D8B030D-6E8A-4147-A177-3AD203B41FA5}">
                      <a16:colId xmlns:a16="http://schemas.microsoft.com/office/drawing/2014/main" val="79303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 углубления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Элективные и факультативные курсы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02415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«а»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Естественно-научный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4860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Биолого-химическая группа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Биология</a:t>
                      </a:r>
                    </a:p>
                    <a:p>
                      <a:r>
                        <a:rPr lang="ru-RU" sz="1400" dirty="0" smtClean="0"/>
                        <a:t>химия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Актуальные вопросы обществознания.</a:t>
                      </a:r>
                    </a:p>
                    <a:p>
                      <a:r>
                        <a:rPr lang="ru-RU" sz="1400" dirty="0" smtClean="0"/>
                        <a:t>Культура речи. Языковые нормы.</a:t>
                      </a:r>
                    </a:p>
                    <a:p>
                      <a:r>
                        <a:rPr lang="ru-RU" sz="1400" dirty="0" smtClean="0"/>
                        <a:t>Методы решения химических задач.</a:t>
                      </a:r>
                    </a:p>
                    <a:p>
                      <a:r>
                        <a:rPr lang="ru-RU" sz="1400" dirty="0" smtClean="0"/>
                        <a:t>Биология и медицина.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448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Информационная группа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</a:t>
                      </a:r>
                    </a:p>
                    <a:p>
                      <a:r>
                        <a:rPr lang="ru-RU" sz="1400" dirty="0" smtClean="0"/>
                        <a:t>информатика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Актуальные вопросы обществознания</a:t>
                      </a:r>
                    </a:p>
                    <a:p>
                      <a:r>
                        <a:rPr lang="ru-RU" sz="1400" dirty="0" smtClean="0"/>
                        <a:t>Культура речи. Языковые нормы.</a:t>
                      </a:r>
                    </a:p>
                    <a:p>
                      <a:r>
                        <a:rPr lang="ru-RU" sz="1400" dirty="0" smtClean="0"/>
                        <a:t>Компьютерная</a:t>
                      </a:r>
                      <a:r>
                        <a:rPr lang="ru-RU" sz="1400" baseline="0" dirty="0" smtClean="0"/>
                        <a:t> графика.</a:t>
                      </a:r>
                    </a:p>
                    <a:p>
                      <a:r>
                        <a:rPr lang="ru-RU" sz="1400" baseline="0" dirty="0" smtClean="0"/>
                        <a:t>Математическое моделирование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309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«б»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Универсальный</a:t>
                      </a:r>
                      <a:endParaRPr lang="ru-RU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Человек и право.</a:t>
                      </a:r>
                    </a:p>
                    <a:p>
                      <a:r>
                        <a:rPr lang="ru-RU" sz="1400" dirty="0" smtClean="0"/>
                        <a:t>Психология человека.</a:t>
                      </a:r>
                    </a:p>
                    <a:p>
                      <a:r>
                        <a:rPr lang="ru-RU" sz="1400" dirty="0" smtClean="0"/>
                        <a:t>Основы</a:t>
                      </a:r>
                      <a:r>
                        <a:rPr lang="ru-RU" sz="1400" baseline="0" dirty="0" smtClean="0"/>
                        <a:t> предпринимательства.</a:t>
                      </a:r>
                    </a:p>
                    <a:p>
                      <a:r>
                        <a:rPr lang="ru-RU" sz="1400" baseline="0" dirty="0" smtClean="0"/>
                        <a:t>Основы финансовой грамотности.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0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5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648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Профильное обучение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605260"/>
              </p:ext>
            </p:extLst>
          </p:nvPr>
        </p:nvGraphicFramePr>
        <p:xfrm>
          <a:off x="1579563" y="1222375"/>
          <a:ext cx="992505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135">
                  <a:extLst>
                    <a:ext uri="{9D8B030D-6E8A-4147-A177-3AD203B41FA5}">
                      <a16:colId xmlns:a16="http://schemas.microsoft.com/office/drawing/2014/main" val="1760589262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3367466272"/>
                    </a:ext>
                  </a:extLst>
                </a:gridCol>
                <a:gridCol w="2876204">
                  <a:extLst>
                    <a:ext uri="{9D8B030D-6E8A-4147-A177-3AD203B41FA5}">
                      <a16:colId xmlns:a16="http://schemas.microsoft.com/office/drawing/2014/main" val="3147346093"/>
                    </a:ext>
                  </a:extLst>
                </a:gridCol>
                <a:gridCol w="3457895">
                  <a:extLst>
                    <a:ext uri="{9D8B030D-6E8A-4147-A177-3AD203B41FA5}">
                      <a16:colId xmlns:a16="http://schemas.microsoft.com/office/drawing/2014/main" val="774308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 углубления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Элективные и факультативные курсы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614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 «а»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</a:p>
                    <a:p>
                      <a:r>
                        <a:rPr lang="ru-RU" dirty="0" smtClean="0"/>
                        <a:t>Информатика</a:t>
                      </a:r>
                    </a:p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 речи. Языковые нормы.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21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 «б»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Универсальный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Базовый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Деловой английский язык.</a:t>
                      </a:r>
                    </a:p>
                    <a:p>
                      <a:r>
                        <a:rPr lang="ru-RU" dirty="0" smtClean="0"/>
                        <a:t>Экономика и право.</a:t>
                      </a:r>
                    </a:p>
                    <a:p>
                      <a:r>
                        <a:rPr lang="ru-RU" dirty="0" smtClean="0"/>
                        <a:t>Компьютерная графика.</a:t>
                      </a:r>
                    </a:p>
                    <a:p>
                      <a:r>
                        <a:rPr lang="ru-RU" dirty="0" smtClean="0"/>
                        <a:t>Учимся</a:t>
                      </a:r>
                      <a:r>
                        <a:rPr lang="ru-RU" baseline="0" dirty="0" smtClean="0"/>
                        <a:t> работать с текстом.</a:t>
                      </a:r>
                    </a:p>
                    <a:p>
                      <a:r>
                        <a:rPr lang="ru-RU" baseline="0" dirty="0" smtClean="0"/>
                        <a:t>Культура речи. Языковые нормы.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85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9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611" y="624110"/>
            <a:ext cx="9734204" cy="498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Культура народов Республики Саха (Якутия</a:t>
            </a:r>
            <a:r>
              <a:rPr lang="ru-RU" sz="3200" b="1" dirty="0" smtClean="0">
                <a:solidFill>
                  <a:srgbClr val="0070C0"/>
                </a:solidFill>
              </a:rPr>
              <a:t>)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(действующий ФГОС)</a:t>
            </a:r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032179"/>
              </p:ext>
            </p:extLst>
          </p:nvPr>
        </p:nvGraphicFramePr>
        <p:xfrm>
          <a:off x="1122218" y="2028305"/>
          <a:ext cx="10598728" cy="368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604">
                  <a:extLst>
                    <a:ext uri="{9D8B030D-6E8A-4147-A177-3AD203B41FA5}">
                      <a16:colId xmlns:a16="http://schemas.microsoft.com/office/drawing/2014/main" val="2978733868"/>
                    </a:ext>
                  </a:extLst>
                </a:gridCol>
                <a:gridCol w="1085207">
                  <a:extLst>
                    <a:ext uri="{9D8B030D-6E8A-4147-A177-3AD203B41FA5}">
                      <a16:colId xmlns:a16="http://schemas.microsoft.com/office/drawing/2014/main" val="3019733741"/>
                    </a:ext>
                  </a:extLst>
                </a:gridCol>
                <a:gridCol w="1105491">
                  <a:extLst>
                    <a:ext uri="{9D8B030D-6E8A-4147-A177-3AD203B41FA5}">
                      <a16:colId xmlns:a16="http://schemas.microsoft.com/office/drawing/2014/main" val="1316278907"/>
                    </a:ext>
                  </a:extLst>
                </a:gridCol>
                <a:gridCol w="1227195">
                  <a:extLst>
                    <a:ext uri="{9D8B030D-6E8A-4147-A177-3AD203B41FA5}">
                      <a16:colId xmlns:a16="http://schemas.microsoft.com/office/drawing/2014/main" val="242999829"/>
                    </a:ext>
                  </a:extLst>
                </a:gridCol>
                <a:gridCol w="1196771">
                  <a:extLst>
                    <a:ext uri="{9D8B030D-6E8A-4147-A177-3AD203B41FA5}">
                      <a16:colId xmlns:a16="http://schemas.microsoft.com/office/drawing/2014/main" val="3544718328"/>
                    </a:ext>
                  </a:extLst>
                </a:gridCol>
                <a:gridCol w="1409755">
                  <a:extLst>
                    <a:ext uri="{9D8B030D-6E8A-4147-A177-3AD203B41FA5}">
                      <a16:colId xmlns:a16="http://schemas.microsoft.com/office/drawing/2014/main" val="109413266"/>
                    </a:ext>
                  </a:extLst>
                </a:gridCol>
                <a:gridCol w="1176486">
                  <a:extLst>
                    <a:ext uri="{9D8B030D-6E8A-4147-A177-3AD203B41FA5}">
                      <a16:colId xmlns:a16="http://schemas.microsoft.com/office/drawing/2014/main" val="2673181385"/>
                    </a:ext>
                  </a:extLst>
                </a:gridCol>
                <a:gridCol w="943219">
                  <a:extLst>
                    <a:ext uri="{9D8B030D-6E8A-4147-A177-3AD203B41FA5}">
                      <a16:colId xmlns:a16="http://schemas.microsoft.com/office/drawing/2014/main" val="1032955249"/>
                    </a:ext>
                  </a:extLst>
                </a:gridCol>
              </a:tblGrid>
              <a:tr h="775854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Раздел</a:t>
                      </a:r>
                      <a:r>
                        <a:rPr lang="ru-RU" baseline="0" dirty="0" smtClean="0"/>
                        <a:t> изучения</a:t>
                      </a:r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КЛАССЫ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721939"/>
                  </a:ext>
                </a:extLst>
              </a:tr>
              <a:tr h="775854">
                <a:tc vMerge="1"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805028"/>
                  </a:ext>
                </a:extLst>
              </a:tr>
              <a:tr h="7758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ЧФУОО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11588"/>
                  </a:ext>
                </a:extLst>
              </a:tr>
              <a:tr h="13577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Внеурочная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043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5222" y="6101542"/>
            <a:ext cx="1046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ступени НОО данный предмет изучают классы с русским языком обучения, на ступени ООО – все 5-8 классы.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7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646</TotalTime>
  <Words>1271</Words>
  <Application>Microsoft Office PowerPoint</Application>
  <PresentationFormat>Широкоэкранный</PresentationFormat>
  <Paragraphs>284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Документ</vt:lpstr>
      <vt:lpstr>ФГОС – 2021 Переход на обновленный образовательный стандарт в 2022-2023 учебном году </vt:lpstr>
      <vt:lpstr>Информационная карта МОБУ  «Хатасская СОШ имени П.Н. и Н.Е. Самсоновых»  ГО «город Якутск»</vt:lpstr>
      <vt:lpstr>Направления 5-9 классов </vt:lpstr>
      <vt:lpstr>Презентация PowerPoint</vt:lpstr>
      <vt:lpstr>Учебный план по действующему ФГОС</vt:lpstr>
      <vt:lpstr>Агронаправление во внеурочной деятельности</vt:lpstr>
      <vt:lpstr>Профильное обучение</vt:lpstr>
      <vt:lpstr>Профильное обучение</vt:lpstr>
      <vt:lpstr>Культура народов Республики Саха (Якутия) (действующий ФГОС)</vt:lpstr>
      <vt:lpstr>Якутский язык как государственный (действующий ФГОС)</vt:lpstr>
      <vt:lpstr>Дорожная карта перехода на обновленные ФГОС НОО и ООО</vt:lpstr>
      <vt:lpstr>Презентация PowerPoint</vt:lpstr>
      <vt:lpstr>Презентация PowerPoint</vt:lpstr>
      <vt:lpstr>Возможные направления внеурочной деятельности и их содержательное наполнение</vt:lpstr>
      <vt:lpstr> </vt:lpstr>
      <vt:lpstr>Изменения в содержании учебного плана</vt:lpstr>
      <vt:lpstr>Изучение второго иностранного языка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Прокопьевна</dc:creator>
  <cp:lastModifiedBy>Яна Прокопьевна</cp:lastModifiedBy>
  <cp:revision>56</cp:revision>
  <dcterms:created xsi:type="dcterms:W3CDTF">2022-02-28T15:41:46Z</dcterms:created>
  <dcterms:modified xsi:type="dcterms:W3CDTF">2022-04-23T03:30:39Z</dcterms:modified>
</cp:coreProperties>
</file>